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7"/>
  </p:notesMasterIdLst>
  <p:handoutMasterIdLst>
    <p:handoutMasterId r:id="rId18"/>
  </p:handoutMasterIdLst>
  <p:sldIdLst>
    <p:sldId id="1381" r:id="rId5"/>
    <p:sldId id="1391" r:id="rId6"/>
    <p:sldId id="1382" r:id="rId7"/>
    <p:sldId id="1383" r:id="rId8"/>
    <p:sldId id="1385" r:id="rId9"/>
    <p:sldId id="1394" r:id="rId10"/>
    <p:sldId id="1384" r:id="rId11"/>
    <p:sldId id="1386" r:id="rId12"/>
    <p:sldId id="1387" r:id="rId13"/>
    <p:sldId id="1392" r:id="rId14"/>
    <p:sldId id="1393" r:id="rId15"/>
    <p:sldId id="1395" r:id="rId16"/>
  </p:sldIdLst>
  <p:sldSz cx="12436475" cy="6994525"/>
  <p:notesSz cx="6858000" cy="9144000"/>
  <p:defaultText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3413" userDrawn="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orient="horz" pos="302">
          <p15:clr>
            <a:srgbClr val="A4A3A4"/>
          </p15:clr>
        </p15:guide>
        <p15:guide id="10" orient="horz" pos="4104">
          <p15:clr>
            <a:srgbClr val="A4A3A4"/>
          </p15:clr>
        </p15:guide>
        <p15:guide id="11" pos="173">
          <p15:clr>
            <a:srgbClr val="A4A3A4"/>
          </p15:clr>
        </p15:guide>
        <p15:guide id="12" pos="1325">
          <p15:clr>
            <a:srgbClr val="A4A3A4"/>
          </p15:clr>
        </p15:guide>
        <p15:guide id="13" pos="7661">
          <p15:clr>
            <a:srgbClr val="A4A3A4"/>
          </p15:clr>
        </p15:guide>
        <p15:guide id="14" pos="749">
          <p15:clr>
            <a:srgbClr val="A4A3A4"/>
          </p15:clr>
        </p15:guide>
        <p15:guide id="15" pos="7085">
          <p15:clr>
            <a:srgbClr val="A4A3A4"/>
          </p15:clr>
        </p15:guide>
        <p15:guide id="16" pos="3629">
          <p15:clr>
            <a:srgbClr val="A4A3A4"/>
          </p15:clr>
        </p15:guide>
        <p15:guide id="17" pos="1901">
          <p15:clr>
            <a:srgbClr val="A4A3A4"/>
          </p15:clr>
        </p15:guide>
        <p15:guide id="18" pos="2477">
          <p15:clr>
            <a:srgbClr val="A4A3A4"/>
          </p15:clr>
        </p15:guide>
        <p15:guide id="19" pos="4205">
          <p15:clr>
            <a:srgbClr val="A4A3A4"/>
          </p15:clr>
        </p15:guide>
        <p15:guide id="20" pos="4781">
          <p15:clr>
            <a:srgbClr val="A4A3A4"/>
          </p15:clr>
        </p15:guide>
        <p15:guide id="21" pos="5357">
          <p15:clr>
            <a:srgbClr val="A4A3A4"/>
          </p15:clr>
        </p15:guide>
        <p15:guide id="22" pos="6509">
          <p15:clr>
            <a:srgbClr val="A4A3A4"/>
          </p15:clr>
        </p15:guide>
        <p15:guide id="23" pos="3053">
          <p15:clr>
            <a:srgbClr val="A4A3A4"/>
          </p15:clr>
        </p15:guide>
        <p15:guide id="24" pos="5933">
          <p15:clr>
            <a:srgbClr val="A4A3A4"/>
          </p15:clr>
        </p15:guide>
        <p15:guide id="25" pos="288">
          <p15:clr>
            <a:srgbClr val="A4A3A4"/>
          </p15:clr>
        </p15:guide>
        <p15:guide id="26" pos="7546">
          <p15:clr>
            <a:srgbClr val="A4A3A4"/>
          </p15:clr>
        </p15:guide>
        <p15:guide id="27" orient="horz" pos="188">
          <p15:clr>
            <a:srgbClr val="A4A3A4"/>
          </p15:clr>
        </p15:guide>
        <p15:guide id="28" orient="horz" pos="4102">
          <p15:clr>
            <a:srgbClr val="A4A3A4"/>
          </p15:clr>
        </p15:guide>
        <p15:guide id="29" orient="horz" pos="842">
          <p15:clr>
            <a:srgbClr val="A4A3A4"/>
          </p15:clr>
        </p15:guide>
        <p15:guide id="30" orient="horz" pos="4103">
          <p15:clr>
            <a:srgbClr val="A4A3A4"/>
          </p15:clr>
        </p15:guide>
        <p15:guide id="31" orient="horz" pos="181">
          <p15:clr>
            <a:srgbClr val="A4A3A4"/>
          </p15:clr>
        </p15:guide>
        <p15:guide id="32" orient="horz" pos="4100">
          <p15:clr>
            <a:srgbClr val="A4A3A4"/>
          </p15:clr>
        </p15:guide>
        <p15:guide id="33" pos="7547">
          <p15:clr>
            <a:srgbClr val="A4A3A4"/>
          </p15:clr>
        </p15:guide>
        <p15:guide id="34" orient="horz" pos="73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55" clrIdx="1"/>
  <p:cmAuthor id="2" name="Steve Heuring" initials="STH" lastIdx="8" clrIdx="2"/>
  <p:cmAuthor id="3" name="Ramnik Gulati" initials="rg"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E81123"/>
    <a:srgbClr val="BF8B00"/>
    <a:srgbClr val="00BCF2"/>
    <a:srgbClr val="FF8C00"/>
    <a:srgbClr val="FD1123"/>
    <a:srgbClr val="7F5600"/>
    <a:srgbClr val="E81120"/>
    <a:srgbClr val="258244"/>
    <a:srgbClr val="50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417" autoAdjust="0"/>
    <p:restoredTop sz="75486" autoAdjust="0"/>
  </p:normalViewPr>
  <p:slideViewPr>
    <p:cSldViewPr snapToGrid="0">
      <p:cViewPr varScale="1">
        <p:scale>
          <a:sx n="60" d="100"/>
          <a:sy n="60" d="100"/>
        </p:scale>
        <p:origin x="53" y="394"/>
      </p:cViewPr>
      <p:guideLst>
        <p:guide orient="horz" pos="187"/>
        <p:guide orient="horz" pos="763"/>
        <p:guide orient="horz" pos="1339"/>
        <p:guide orient="horz" pos="3413"/>
        <p:guide orient="horz" pos="4219"/>
        <p:guide orient="horz" pos="3643"/>
        <p:guide orient="horz" pos="3067"/>
        <p:guide orient="horz" pos="1915"/>
        <p:guide orient="horz" pos="302"/>
        <p:guide orient="horz" pos="4104"/>
        <p:guide pos="173"/>
        <p:guide pos="1325"/>
        <p:guide pos="7661"/>
        <p:guide pos="749"/>
        <p:guide pos="7085"/>
        <p:guide pos="3629"/>
        <p:guide pos="1901"/>
        <p:guide pos="2477"/>
        <p:guide pos="4205"/>
        <p:guide pos="4781"/>
        <p:guide pos="5357"/>
        <p:guide pos="6509"/>
        <p:guide pos="3053"/>
        <p:guide pos="5933"/>
        <p:guide pos="288"/>
        <p:guide pos="7546"/>
        <p:guide orient="horz" pos="188"/>
        <p:guide orient="horz" pos="4102"/>
        <p:guide orient="horz" pos="842"/>
        <p:guide orient="horz" pos="4103"/>
        <p:guide orient="horz" pos="181"/>
        <p:guide orient="horz" pos="4100"/>
        <p:guide pos="7547"/>
        <p:guide orient="horz" pos="731"/>
      </p:guideLst>
    </p:cSldViewPr>
  </p:slideViewPr>
  <p:outlineViewPr>
    <p:cViewPr>
      <p:scale>
        <a:sx n="33" d="100"/>
        <a:sy n="33" d="100"/>
      </p:scale>
      <p:origin x="0" y="0"/>
    </p:cViewPr>
  </p:outlineViewPr>
  <p:notesTextViewPr>
    <p:cViewPr>
      <p:scale>
        <a:sx n="3" d="2"/>
        <a:sy n="3" d="2"/>
      </p:scale>
      <p:origin x="0" y="0"/>
    </p:cViewPr>
  </p:notesTextViewPr>
  <p:sorterViewPr>
    <p:cViewPr>
      <p:scale>
        <a:sx n="50" d="100"/>
        <a:sy n="50" d="100"/>
      </p:scale>
      <p:origin x="0" y="-2316"/>
    </p:cViewPr>
  </p:sorterViewPr>
  <p:notesViewPr>
    <p:cSldViewPr snapToGrid="0" showGuides="1">
      <p:cViewPr>
        <p:scale>
          <a:sx n="66" d="100"/>
          <a:sy n="66" d="100"/>
        </p:scale>
        <p:origin x="2558" y="34"/>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0">
                      <a:schemeClr val="tx1">
                        <a:lumMod val="50000"/>
                      </a:schemeClr>
                    </a:gs>
                    <a:gs pos="100000">
                      <a:schemeClr val="tx1">
                        <a:lumMod val="50000"/>
                      </a:schemeClr>
                    </a:gs>
                  </a:gsLst>
                  <a:lin ang="5400000" scaled="0"/>
                </a:gradFill>
                <a:latin typeface="Segoe UI" pitchFamily="34" charset="0"/>
              </a:rPr>
              <a:t>Server &amp; Tools Business</a:t>
            </a:r>
            <a:endParaRPr lang="en-US" dirty="0">
              <a:gradFill>
                <a:gsLst>
                  <a:gs pos="0">
                    <a:schemeClr val="tx1">
                      <a:lumMod val="50000"/>
                    </a:schemeClr>
                  </a:gs>
                  <a:gs pos="100000">
                    <a:schemeClr val="tx1">
                      <a:lumMod val="50000"/>
                    </a:schemeClr>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8/15/2014</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Because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0">
                      <a:schemeClr val="tx1">
                        <a:lumMod val="50000"/>
                      </a:schemeClr>
                    </a:gs>
                    <a:gs pos="100000">
                      <a:schemeClr val="tx1">
                        <a:lumMod val="50000"/>
                      </a:schemeClr>
                    </a:gs>
                  </a:gsLst>
                  <a:lin ang="5400000" scaled="0"/>
                </a:gradFill>
                <a:latin typeface="Segoe UI" pitchFamily="34" charset="0"/>
              </a:defRPr>
            </a:lvl1pPr>
          </a:lstStyle>
          <a:p>
            <a:r>
              <a:rPr lang="en-US" smtClean="0"/>
              <a:t>Server &amp; Tools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8/15/2014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04" rtl="0" eaLnBrk="1" latinLnBrk="0" hangingPunct="1">
      <a:lnSpc>
        <a:spcPct val="90000"/>
      </a:lnSpc>
      <a:spcAft>
        <a:spcPts val="340"/>
      </a:spcAft>
      <a:defRPr sz="1000" kern="1200">
        <a:solidFill>
          <a:schemeClr val="tx1"/>
        </a:solidFill>
        <a:latin typeface="Segoe UI Light" pitchFamily="34" charset="0"/>
        <a:ea typeface="+mn-ea"/>
        <a:cs typeface="+mn-cs"/>
      </a:defRPr>
    </a:lvl1pPr>
    <a:lvl2pPr marL="217183" indent="-107917"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2pPr>
    <a:lvl3pPr marL="334542" indent="-117361"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3pPr>
    <a:lvl4pPr marL="492370" indent="-149735"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4pPr>
    <a:lvl5pPr marL="627268" indent="-117361" algn="l" defTabSz="932404" rtl="0" eaLnBrk="1" latinLnBrk="0" hangingPunct="1">
      <a:lnSpc>
        <a:spcPct val="90000"/>
      </a:lnSpc>
      <a:spcAft>
        <a:spcPts val="340"/>
      </a:spcAft>
      <a:buFont typeface="Arial" pitchFamily="34" charset="0"/>
      <a:buChar char="•"/>
      <a:defRPr sz="1000" kern="1200">
        <a:solidFill>
          <a:schemeClr val="tx1"/>
        </a:solidFill>
        <a:latin typeface="Segoe UI Light" pitchFamily="34" charset="0"/>
        <a:ea typeface="+mn-ea"/>
        <a:cs typeface="+mn-cs"/>
      </a:defRPr>
    </a:lvl5pPr>
    <a:lvl6pPr marL="2331011" algn="l" defTabSz="932404" rtl="0" eaLnBrk="1" latinLnBrk="0" hangingPunct="1">
      <a:defRPr sz="1200" kern="1200">
        <a:solidFill>
          <a:schemeClr val="tx1"/>
        </a:solidFill>
        <a:latin typeface="+mn-lt"/>
        <a:ea typeface="+mn-ea"/>
        <a:cs typeface="+mn-cs"/>
      </a:defRPr>
    </a:lvl6pPr>
    <a:lvl7pPr marL="2797212" algn="l" defTabSz="932404" rtl="0" eaLnBrk="1" latinLnBrk="0" hangingPunct="1">
      <a:defRPr sz="1200" kern="1200">
        <a:solidFill>
          <a:schemeClr val="tx1"/>
        </a:solidFill>
        <a:latin typeface="+mn-lt"/>
        <a:ea typeface="+mn-ea"/>
        <a:cs typeface="+mn-cs"/>
      </a:defRPr>
    </a:lvl7pPr>
    <a:lvl8pPr marL="3263415" algn="l" defTabSz="932404" rtl="0" eaLnBrk="1" latinLnBrk="0" hangingPunct="1">
      <a:defRPr sz="1200" kern="1200">
        <a:solidFill>
          <a:schemeClr val="tx1"/>
        </a:solidFill>
        <a:latin typeface="+mn-lt"/>
        <a:ea typeface="+mn-ea"/>
        <a:cs typeface="+mn-cs"/>
      </a:defRPr>
    </a:lvl8pPr>
    <a:lvl9pPr marL="3729618" algn="l" defTabSz="93240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xfrm>
            <a:off x="112713" y="746125"/>
            <a:ext cx="6632575" cy="3730625"/>
          </a:xfrm>
          <a:noFill/>
          <a:ln>
            <a:solidFill>
              <a:srgbClr val="000000"/>
            </a:solidFill>
            <a:miter lim="800000"/>
            <a:headEnd/>
            <a:tailEnd/>
          </a:ln>
        </p:spPr>
      </p:sp>
      <p:sp>
        <p:nvSpPr>
          <p:cNvPr id="30723" name="Notes Placeholder 2"/>
          <p:cNvSpPr>
            <a:spLocks noGrp="1"/>
          </p:cNvSpPr>
          <p:nvPr>
            <p:ph type="body" idx="1"/>
          </p:nvPr>
        </p:nvSpPr>
        <p:spPr bwMode="auto">
          <a:noFill/>
        </p:spPr>
        <p:txBody>
          <a:bodyPr>
            <a:normAutofit/>
          </a:bodyPr>
          <a:lstStyle/>
          <a:p>
            <a:pPr marL="0" indent="0">
              <a:spcBef>
                <a:spcPct val="0"/>
              </a:spcBef>
              <a:buFont typeface="Arial" pitchFamily="34" charset="0"/>
              <a:buNone/>
            </a:pPr>
            <a:endParaRPr lang="en-US" dirty="0"/>
          </a:p>
        </p:txBody>
      </p:sp>
      <p:sp>
        <p:nvSpPr>
          <p:cNvPr id="30724" name="Slide Number Placeholder 3"/>
          <p:cNvSpPr>
            <a:spLocks noGrp="1"/>
          </p:cNvSpPr>
          <p:nvPr>
            <p:ph type="sldNum" sz="quarter" idx="5"/>
          </p:nvPr>
        </p:nvSpPr>
        <p:spPr bwMode="auto">
          <a:noFill/>
          <a:ln>
            <a:miter lim="800000"/>
            <a:headEnd/>
            <a:tailEnd/>
          </a:ln>
        </p:spPr>
        <p:txBody>
          <a:bodyPr/>
          <a:lstStyle/>
          <a:p>
            <a:fld id="{44C8907E-E591-4094-9EC1-2142502295F0}" type="slidenum">
              <a:rPr lang="en-US" smtClean="0">
                <a:solidFill>
                  <a:prstClr val="black"/>
                </a:solidFill>
              </a:rPr>
              <a:pPr/>
              <a:t>1</a:t>
            </a:fld>
            <a:endParaRPr lang="en-US" smtClean="0">
              <a:solidFill>
                <a:prstClr val="black"/>
              </a:solidFill>
            </a:endParaRPr>
          </a:p>
        </p:txBody>
      </p:sp>
    </p:spTree>
    <p:extLst>
      <p:ext uri="{BB962C8B-B14F-4D97-AF65-F5344CB8AC3E}">
        <p14:creationId xmlns:p14="http://schemas.microsoft.com/office/powerpoint/2010/main" val="1914622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AD5E58-EB03-4760-A713-36275DD23D6A}"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4277990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000" dirty="0"/>
          </a:p>
        </p:txBody>
      </p:sp>
      <p:sp>
        <p:nvSpPr>
          <p:cNvPr id="4" name="Date Placeholder 3"/>
          <p:cNvSpPr>
            <a:spLocks noGrp="1"/>
          </p:cNvSpPr>
          <p:nvPr>
            <p:ph type="dt" idx="10"/>
          </p:nvPr>
        </p:nvSpPr>
        <p:spPr/>
        <p:txBody>
          <a:bodyPr/>
          <a:lstStyle/>
          <a:p>
            <a:r>
              <a:rPr lang="en-US" dirty="0" smtClean="0">
                <a:solidFill>
                  <a:prstClr val="black"/>
                </a:solidFill>
              </a:rPr>
              <a:t>4/10/2013</a:t>
            </a:r>
            <a:endParaRPr lang="en-US" dirty="0">
              <a:solidFill>
                <a:prstClr val="black"/>
              </a:solidFill>
            </a:endParaRPr>
          </a:p>
        </p:txBody>
      </p:sp>
      <p:sp>
        <p:nvSpPr>
          <p:cNvPr id="6" name="Footer Placeholder 5"/>
          <p:cNvSpPr>
            <a:spLocks noGrp="1"/>
          </p:cNvSpPr>
          <p:nvPr>
            <p:ph type="ftr" sz="quarter" idx="11"/>
          </p:nvPr>
        </p:nvSpPr>
        <p:spPr/>
        <p:txBody>
          <a:bodyPr/>
          <a:lstStyle/>
          <a:p>
            <a:r>
              <a:rPr lang="en-US" dirty="0" smtClean="0">
                <a:solidFill>
                  <a:srgbClr val="000000"/>
                </a:solidFill>
                <a:latin typeface="Segoe UI" pitchFamily="34" charset="0"/>
              </a:rPr>
              <a:t>Microsoft Corporation</a:t>
            </a:r>
          </a:p>
        </p:txBody>
      </p:sp>
      <p:sp>
        <p:nvSpPr>
          <p:cNvPr id="9" name="Slide Number Placeholder 8"/>
          <p:cNvSpPr>
            <a:spLocks noGrp="1"/>
          </p:cNvSpPr>
          <p:nvPr>
            <p:ph type="sldNum" sz="quarter" idx="12"/>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
        <p:nvSpPr>
          <p:cNvPr id="10" name="Header Placeholder 9"/>
          <p:cNvSpPr>
            <a:spLocks noGrp="1"/>
          </p:cNvSpPr>
          <p:nvPr>
            <p:ph type="hdr" sz="quarter" idx="13"/>
          </p:nvPr>
        </p:nvSpPr>
        <p:spPr/>
        <p:txBody>
          <a:bodyPr/>
          <a:lstStyle/>
          <a:p>
            <a:r>
              <a:rPr dirty="0">
                <a:solidFill>
                  <a:prstClr val="black"/>
                </a:solidFill>
              </a:rPr>
              <a:t>ESP Sales Presentation for Mobility</a:t>
            </a:r>
          </a:p>
        </p:txBody>
      </p:sp>
    </p:spTree>
    <p:extLst>
      <p:ext uri="{BB962C8B-B14F-4D97-AF65-F5344CB8AC3E}">
        <p14:creationId xmlns:p14="http://schemas.microsoft.com/office/powerpoint/2010/main" val="2660319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8736B9-D8C8-4306-9273-8152B78AB38A}"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598371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8736B9-D8C8-4306-9273-8152B78AB38A}"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605843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GUI for Extended Events in SQL Server 2012</a:t>
            </a:r>
          </a:p>
          <a:p>
            <a:r>
              <a:rPr lang="en-US" dirty="0" smtClean="0"/>
              <a:t>http://blogs.msdn.com/b/microsoft_press/archive/2012/03/21/from-the-mvps-a-gui-for-extended-events-in-sql-server-2012.aspx</a:t>
            </a:r>
          </a:p>
          <a:p>
            <a:endParaRPr lang="de-DE" dirty="0" smtClean="0"/>
          </a:p>
          <a:p>
            <a:r>
              <a:rPr lang="en-US" dirty="0" smtClean="0"/>
              <a:t>Tracking Problematic Pages Splits in SQL Server 2012 Extended Events – No Really This Time!</a:t>
            </a:r>
          </a:p>
          <a:p>
            <a:r>
              <a:rPr lang="en-US" dirty="0" smtClean="0"/>
              <a:t>http://www.sqlskills.com/blogs/jonathan/post/Tracking-Problematic-Pages-Splits-in-SQL-Server-2012-Extended-Events-e28093-No-Really-This-Time!.aspx</a:t>
            </a:r>
          </a:p>
          <a:p>
            <a:endParaRPr lang="en-US" dirty="0" smtClean="0"/>
          </a:p>
          <a:p>
            <a:r>
              <a:rPr lang="de-DE" sz="1000" kern="1200" dirty="0" err="1" smtClean="0">
                <a:solidFill>
                  <a:schemeClr val="tx1"/>
                </a:solidFill>
                <a:effectLst/>
                <a:latin typeface="Arial" charset="0"/>
                <a:ea typeface="+mn-ea"/>
                <a:cs typeface="+mn-cs"/>
              </a:rPr>
              <a:t>Here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are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some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of</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real-</a:t>
            </a:r>
            <a:r>
              <a:rPr lang="de-DE" sz="1000" kern="1200" dirty="0" err="1" smtClean="0">
                <a:solidFill>
                  <a:schemeClr val="tx1"/>
                </a:solidFill>
                <a:effectLst/>
                <a:latin typeface="Arial" charset="0"/>
                <a:ea typeface="+mn-ea"/>
                <a:cs typeface="+mn-cs"/>
              </a:rPr>
              <a:t>world</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things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we’ve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used</a:t>
            </a:r>
            <a:r>
              <a:rPr lang="de-DE" sz="1000" kern="1200" dirty="0" smtClean="0">
                <a:solidFill>
                  <a:schemeClr val="tx1"/>
                </a:solidFill>
                <a:effectLst/>
                <a:latin typeface="Arial" charset="0"/>
                <a:ea typeface="+mn-ea"/>
                <a:cs typeface="+mn-cs"/>
              </a:rPr>
              <a:t> Extended Events for on </a:t>
            </a:r>
            <a:r>
              <a:rPr lang="de-DE" sz="1000" kern="1200" dirty="0" err="1" smtClean="0">
                <a:solidFill>
                  <a:schemeClr val="tx1"/>
                </a:solidFill>
                <a:effectLst/>
                <a:latin typeface="Arial" charset="0"/>
                <a:ea typeface="+mn-ea"/>
                <a:cs typeface="+mn-cs"/>
              </a:rPr>
              <a:t>client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systems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recently</a:t>
            </a:r>
            <a:r>
              <a:rPr lang="de-DE" sz="1000" kern="1200" dirty="0" smtClean="0">
                <a:solidFill>
                  <a:schemeClr val="tx1"/>
                </a:solidFill>
                <a:effectLst/>
                <a:latin typeface="Arial" charset="0"/>
                <a:ea typeface="+mn-ea"/>
                <a:cs typeface="+mn-cs"/>
              </a:rPr>
              <a:t>:</a:t>
            </a: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exact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statement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that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causes</a:t>
            </a:r>
            <a:r>
              <a:rPr lang="de-DE" sz="1000" kern="1200" dirty="0" smtClean="0">
                <a:solidFill>
                  <a:schemeClr val="tx1"/>
                </a:solidFill>
                <a:effectLst/>
                <a:latin typeface="Arial" charset="0"/>
                <a:ea typeface="+mn-ea"/>
                <a:cs typeface="+mn-cs"/>
              </a:rPr>
              <a:t> lock </a:t>
            </a:r>
            <a:r>
              <a:rPr lang="de-DE" sz="1000" kern="1200" dirty="0" err="1" smtClean="0">
                <a:solidFill>
                  <a:schemeClr val="tx1"/>
                </a:solidFill>
                <a:effectLst/>
                <a:latin typeface="Arial" charset="0"/>
                <a:ea typeface="+mn-ea"/>
                <a:cs typeface="+mn-cs"/>
              </a:rPr>
              <a:t>escalation</a:t>
            </a:r>
            <a:r>
              <a:rPr lang="de-DE" sz="1000" kern="1200" dirty="0" smtClean="0">
                <a:solidFill>
                  <a:schemeClr val="tx1"/>
                </a:solidFill>
                <a:effectLst/>
                <a:latin typeface="Arial" charset="0"/>
                <a:ea typeface="+mn-ea"/>
                <a:cs typeface="+mn-cs"/>
              </a:rPr>
              <a:t> on a </a:t>
            </a:r>
            <a:r>
              <a:rPr lang="de-DE" sz="1000" kern="1200" dirty="0" err="1" smtClean="0">
                <a:solidFill>
                  <a:schemeClr val="tx1"/>
                </a:solidFill>
                <a:effectLst/>
                <a:latin typeface="Arial" charset="0"/>
                <a:ea typeface="+mn-ea"/>
                <a:cs typeface="+mn-cs"/>
              </a:rPr>
              <a:t>particular</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table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that</a:t>
            </a:r>
            <a:r>
              <a:rPr lang="de-DE" sz="1000" kern="1200" dirty="0" smtClean="0">
                <a:solidFill>
                  <a:schemeClr val="tx1"/>
                </a:solidFill>
                <a:effectLst/>
                <a:latin typeface="Arial" charset="0"/>
                <a:ea typeface="+mn-ea"/>
                <a:cs typeface="+mn-cs"/>
              </a:rPr>
              <a:t> was </a:t>
            </a:r>
            <a:r>
              <a:rPr lang="de-DE" sz="1000" kern="1200" dirty="0" err="1" smtClean="0">
                <a:solidFill>
                  <a:schemeClr val="tx1"/>
                </a:solidFill>
                <a:effectLst/>
                <a:latin typeface="Arial" charset="0"/>
                <a:ea typeface="+mn-ea"/>
                <a:cs typeface="+mn-cs"/>
              </a:rPr>
              <a:t>causing</a:t>
            </a:r>
            <a:r>
              <a:rPr lang="de-DE" sz="1000" kern="1200" dirty="0" smtClean="0">
                <a:solidFill>
                  <a:schemeClr val="tx1"/>
                </a:solidFill>
                <a:effectLst/>
                <a:latin typeface="Arial" charset="0"/>
                <a:ea typeface="+mn-ea"/>
                <a:cs typeface="+mn-cs"/>
              </a:rPr>
              <a:t> a </a:t>
            </a:r>
            <a:r>
              <a:rPr lang="de-DE" sz="1000" kern="1200" dirty="0" err="1" smtClean="0">
                <a:solidFill>
                  <a:schemeClr val="tx1"/>
                </a:solidFill>
                <a:effectLst/>
                <a:latin typeface="Arial" charset="0"/>
                <a:ea typeface="+mn-ea"/>
                <a:cs typeface="+mn-cs"/>
              </a:rPr>
              <a:t>queuing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system</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to</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be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blocked</a:t>
            </a:r>
            <a:endParaRPr lang="de-DE" sz="1000" kern="1200" dirty="0" smtClean="0">
              <a:solidFill>
                <a:schemeClr val="tx1"/>
              </a:solidFill>
              <a:effectLst/>
              <a:latin typeface="Arial" charset="0"/>
              <a:ea typeface="+mn-ea"/>
              <a:cs typeface="+mn-cs"/>
            </a:endParaRP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statements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causing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query</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execution</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timeouts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this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is</a:t>
            </a:r>
            <a:r>
              <a:rPr lang="de-DE" sz="1000" kern="1200" dirty="0" smtClean="0">
                <a:solidFill>
                  <a:schemeClr val="tx1"/>
                </a:solidFill>
                <a:effectLst/>
                <a:latin typeface="Arial" charset="0"/>
                <a:ea typeface="+mn-ea"/>
                <a:cs typeface="+mn-cs"/>
              </a:rPr>
              <a:t> a </a:t>
            </a:r>
            <a:r>
              <a:rPr lang="de-DE" sz="1000" kern="1200" dirty="0" err="1" smtClean="0">
                <a:solidFill>
                  <a:schemeClr val="tx1"/>
                </a:solidFill>
                <a:effectLst/>
                <a:latin typeface="Arial" charset="0"/>
                <a:ea typeface="+mn-ea"/>
                <a:cs typeface="+mn-cs"/>
              </a:rPr>
              <a:t>common</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one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we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use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using</a:t>
            </a:r>
            <a:r>
              <a:rPr lang="de-DE" sz="1000" kern="1200" dirty="0" smtClean="0">
                <a:solidFill>
                  <a:schemeClr val="tx1"/>
                </a:solidFill>
                <a:effectLst/>
                <a:latin typeface="Arial" charset="0"/>
                <a:ea typeface="+mn-ea"/>
                <a:cs typeface="+mn-cs"/>
              </a:rPr>
              <a:t> a </a:t>
            </a:r>
            <a:r>
              <a:rPr lang="de-DE" sz="1000" kern="1200" dirty="0" err="1" smtClean="0">
                <a:solidFill>
                  <a:schemeClr val="tx1"/>
                </a:solidFill>
                <a:effectLst/>
                <a:latin typeface="Arial" charset="0"/>
                <a:ea typeface="+mn-ea"/>
                <a:cs typeface="+mn-cs"/>
              </a:rPr>
              <a:t>pair_matching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target</a:t>
            </a:r>
            <a:endParaRPr lang="de-DE" sz="1000" kern="1200" dirty="0" smtClean="0">
              <a:solidFill>
                <a:schemeClr val="tx1"/>
              </a:solidFill>
              <a:effectLst/>
              <a:latin typeface="Arial" charset="0"/>
              <a:ea typeface="+mn-ea"/>
              <a:cs typeface="+mn-cs"/>
            </a:endParaRP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statements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causing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index</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page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splits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by</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filtering</a:t>
            </a:r>
            <a:r>
              <a:rPr lang="de-DE" sz="1000" kern="1200" dirty="0" smtClean="0">
                <a:solidFill>
                  <a:schemeClr val="tx1"/>
                </a:solidFill>
                <a:effectLst/>
                <a:latin typeface="Arial" charset="0"/>
                <a:ea typeface="+mn-ea"/>
                <a:cs typeface="+mn-cs"/>
              </a:rPr>
              <a:t> on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transaction_log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event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fires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each</a:t>
            </a:r>
            <a:r>
              <a:rPr lang="de-DE" sz="1000" kern="1200" dirty="0" smtClean="0">
                <a:solidFill>
                  <a:schemeClr val="tx1"/>
                </a:solidFill>
                <a:effectLst/>
                <a:latin typeface="Arial" charset="0"/>
                <a:ea typeface="+mn-ea"/>
                <a:cs typeface="+mn-cs"/>
              </a:rPr>
              <a:t> time a log </a:t>
            </a:r>
            <a:r>
              <a:rPr lang="de-DE" sz="1000" kern="1200" dirty="0" err="1" smtClean="0">
                <a:solidFill>
                  <a:schemeClr val="tx1"/>
                </a:solidFill>
                <a:effectLst/>
                <a:latin typeface="Arial" charset="0"/>
                <a:ea typeface="+mn-ea"/>
                <a:cs typeface="+mn-cs"/>
              </a:rPr>
              <a:t>record</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is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generated</a:t>
            </a:r>
            <a:r>
              <a:rPr lang="de-DE" sz="1000" kern="1200" dirty="0" smtClean="0">
                <a:solidFill>
                  <a:schemeClr val="tx1"/>
                </a:solidFill>
                <a:effectLst/>
                <a:latin typeface="Arial" charset="0"/>
                <a:ea typeface="+mn-ea"/>
                <a:cs typeface="+mn-cs"/>
              </a:rPr>
              <a:t>) for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LOP_DELETE_SPLIT log </a:t>
            </a:r>
            <a:r>
              <a:rPr lang="de-DE" sz="1000" kern="1200" dirty="0" err="1" smtClean="0">
                <a:solidFill>
                  <a:schemeClr val="tx1"/>
                </a:solidFill>
                <a:effectLst/>
                <a:latin typeface="Arial" charset="0"/>
                <a:ea typeface="+mn-ea"/>
                <a:cs typeface="+mn-cs"/>
              </a:rPr>
              <a:t>record</a:t>
            </a:r>
            <a:endParaRPr lang="de-DE" sz="1000" kern="1200" dirty="0" smtClean="0">
              <a:solidFill>
                <a:schemeClr val="tx1"/>
              </a:solidFill>
              <a:effectLst/>
              <a:latin typeface="Arial" charset="0"/>
              <a:ea typeface="+mn-ea"/>
              <a:cs typeface="+mn-cs"/>
            </a:endParaRP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what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is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causing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tempdb</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allocation</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bitmap</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contention</a:t>
            </a:r>
            <a:endParaRPr lang="de-DE" sz="1000" kern="1200" dirty="0" smtClean="0">
              <a:solidFill>
                <a:schemeClr val="tx1"/>
              </a:solidFill>
              <a:effectLst/>
              <a:latin typeface="Arial" charset="0"/>
              <a:ea typeface="+mn-ea"/>
              <a:cs typeface="+mn-cs"/>
            </a:endParaRP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what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waits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are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being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generated</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by</a:t>
            </a:r>
            <a:r>
              <a:rPr lang="de-DE" sz="1000" kern="1200" dirty="0" smtClean="0">
                <a:solidFill>
                  <a:schemeClr val="tx1"/>
                </a:solidFill>
                <a:effectLst/>
                <a:latin typeface="Arial" charset="0"/>
                <a:ea typeface="+mn-ea"/>
                <a:cs typeface="+mn-cs"/>
              </a:rPr>
              <a:t> a </a:t>
            </a:r>
            <a:r>
              <a:rPr lang="de-DE" sz="1000" kern="1200" dirty="0" err="1" smtClean="0">
                <a:solidFill>
                  <a:schemeClr val="tx1"/>
                </a:solidFill>
                <a:effectLst/>
                <a:latin typeface="Arial" charset="0"/>
                <a:ea typeface="+mn-ea"/>
                <a:cs typeface="+mn-cs"/>
              </a:rPr>
              <a:t>particular</a:t>
            </a:r>
            <a:r>
              <a:rPr lang="de-DE" sz="1000" kern="1200" dirty="0" smtClean="0">
                <a:solidFill>
                  <a:schemeClr val="tx1"/>
                </a:solidFill>
                <a:effectLst/>
                <a:latin typeface="Arial" charset="0"/>
                <a:ea typeface="+mn-ea"/>
                <a:cs typeface="+mn-cs"/>
              </a:rPr>
              <a:t> SQL Agent </a:t>
            </a:r>
            <a:r>
              <a:rPr lang="de-DE" sz="1000" kern="1200" dirty="0" err="1" smtClean="0">
                <a:solidFill>
                  <a:schemeClr val="tx1"/>
                </a:solidFill>
                <a:effectLst/>
                <a:latin typeface="Arial" charset="0"/>
                <a:ea typeface="+mn-ea"/>
                <a:cs typeface="+mn-cs"/>
              </a:rPr>
              <a:t>job</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each</a:t>
            </a:r>
            <a:r>
              <a:rPr lang="de-DE" sz="1000" kern="1200" dirty="0" smtClean="0">
                <a:solidFill>
                  <a:schemeClr val="tx1"/>
                </a:solidFill>
                <a:effectLst/>
                <a:latin typeface="Arial" charset="0"/>
                <a:ea typeface="+mn-ea"/>
                <a:cs typeface="+mn-cs"/>
              </a:rPr>
              <a:t> time </a:t>
            </a:r>
            <a:r>
              <a:rPr lang="de-DE" sz="1000" kern="1200" dirty="0" err="1" smtClean="0">
                <a:solidFill>
                  <a:schemeClr val="tx1"/>
                </a:solidFill>
                <a:effectLst/>
                <a:latin typeface="Arial" charset="0"/>
                <a:ea typeface="+mn-ea"/>
                <a:cs typeface="+mn-cs"/>
              </a:rPr>
              <a:t>it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runs</a:t>
            </a:r>
            <a:endParaRPr lang="de-DE" sz="1000" kern="1200" dirty="0" smtClean="0">
              <a:solidFill>
                <a:schemeClr val="tx1"/>
              </a:solidFill>
              <a:effectLst/>
              <a:latin typeface="Arial" charset="0"/>
              <a:ea typeface="+mn-ea"/>
              <a:cs typeface="+mn-cs"/>
            </a:endParaRP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which</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queries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are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spiking</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CPU</a:t>
            </a:r>
          </a:p>
          <a:p>
            <a:pPr marL="171450" indent="-171450">
              <a:lnSpc>
                <a:spcPct val="100000"/>
              </a:lnSpc>
              <a:spcBef>
                <a:spcPts val="0"/>
              </a:spcBef>
              <a:buFont typeface="Arial" panose="020B0604020202020204" pitchFamily="34" charset="0"/>
              <a:buChar char="•"/>
            </a:pPr>
            <a:r>
              <a:rPr lang="de-DE" sz="1000" kern="1200" dirty="0" err="1" smtClean="0">
                <a:solidFill>
                  <a:schemeClr val="tx1"/>
                </a:solidFill>
                <a:effectLst/>
                <a:latin typeface="Arial" charset="0"/>
                <a:ea typeface="+mn-ea"/>
                <a:cs typeface="+mn-cs"/>
              </a:rPr>
              <a:t>Figuring</a:t>
            </a:r>
            <a:r>
              <a:rPr lang="de-DE" sz="1000" kern="1200" dirty="0" smtClean="0">
                <a:solidFill>
                  <a:schemeClr val="tx1"/>
                </a:solidFill>
                <a:effectLst/>
                <a:latin typeface="Arial" charset="0"/>
                <a:ea typeface="+mn-ea"/>
                <a:cs typeface="+mn-cs"/>
              </a:rPr>
              <a:t> out </a:t>
            </a:r>
            <a:r>
              <a:rPr lang="de-DE" sz="1000" kern="1200" dirty="0" err="1" smtClean="0">
                <a:solidFill>
                  <a:schemeClr val="tx1"/>
                </a:solidFill>
                <a:effectLst/>
                <a:latin typeface="Arial" charset="0"/>
                <a:ea typeface="+mn-ea"/>
                <a:cs typeface="+mn-cs"/>
              </a:rPr>
              <a:t>the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usage</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statistics</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of</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particular</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databases</a:t>
            </a:r>
            <a:r>
              <a:rPr lang="de-DE" sz="1000" kern="1200" dirty="0" smtClean="0">
                <a:solidFill>
                  <a:schemeClr val="tx1"/>
                </a:solidFill>
                <a:effectLst/>
                <a:latin typeface="Arial" charset="0"/>
                <a:ea typeface="+mn-ea"/>
                <a:cs typeface="+mn-cs"/>
              </a:rPr>
              <a:t> on multi-</a:t>
            </a:r>
            <a:r>
              <a:rPr lang="de-DE" sz="1000" kern="1200" dirty="0" err="1" smtClean="0">
                <a:solidFill>
                  <a:schemeClr val="tx1"/>
                </a:solidFill>
                <a:effectLst/>
                <a:latin typeface="Arial" charset="0"/>
                <a:ea typeface="+mn-ea"/>
                <a:cs typeface="+mn-cs"/>
              </a:rPr>
              <a:t>tenant</a:t>
            </a:r>
            <a:r>
              <a:rPr lang="de-DE" sz="1000" kern="1200" dirty="0" smtClean="0">
                <a:solidFill>
                  <a:schemeClr val="tx1"/>
                </a:solidFill>
                <a:effectLst/>
                <a:latin typeface="Arial" charset="0"/>
                <a:ea typeface="+mn-ea"/>
                <a:cs typeface="+mn-cs"/>
              </a:rPr>
              <a:t> </a:t>
            </a:r>
            <a:r>
              <a:rPr lang="de-DE" sz="1000" kern="1200" dirty="0" err="1" smtClean="0">
                <a:solidFill>
                  <a:schemeClr val="tx1"/>
                </a:solidFill>
                <a:effectLst/>
                <a:latin typeface="Arial" charset="0"/>
                <a:ea typeface="+mn-ea"/>
                <a:cs typeface="+mn-cs"/>
              </a:rPr>
              <a:t>systems</a:t>
            </a:r>
            <a:r>
              <a:rPr lang="de-DE" sz="1000" kern="1200" dirty="0" smtClean="0">
                <a:solidFill>
                  <a:schemeClr val="tx1"/>
                </a:solidFill>
                <a:effectLst/>
                <a:latin typeface="Arial" charset="0"/>
                <a:ea typeface="+mn-ea"/>
                <a:cs typeface="+mn-cs"/>
              </a:rPr>
              <a:t> </a:t>
            </a:r>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1A0FFD8-A303-4EF9-A0D1-7A8E78EA4D97}"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740858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Customizing Extended Events Templates in SQL Server 2012</a:t>
            </a:r>
            <a:endParaRPr lang="de-DE" dirty="0" smtClean="0"/>
          </a:p>
          <a:p>
            <a:r>
              <a:rPr lang="de-DE" dirty="0" smtClean="0"/>
              <a:t>http://www.sqlskills.com/blogs/jonathan/customizing-extended-events-templates-in-sql-server-2012/</a:t>
            </a:r>
          </a:p>
          <a:p>
            <a:endParaRPr lang="en-US" dirty="0" smtClean="0"/>
          </a:p>
          <a:p>
            <a:r>
              <a:rPr lang="en-US" dirty="0" smtClean="0"/>
              <a:t>The built-in templates are stored in the C:\Program Files (x86)\Microsoft SQL Server\110\Tools\Templates\</a:t>
            </a:r>
            <a:r>
              <a:rPr lang="en-US" dirty="0" err="1" smtClean="0"/>
              <a:t>sql</a:t>
            </a:r>
            <a:r>
              <a:rPr lang="en-US" dirty="0" smtClean="0"/>
              <a:t>\</a:t>
            </a:r>
            <a:r>
              <a:rPr lang="en-US" dirty="0" err="1" smtClean="0"/>
              <a:t>xevent</a:t>
            </a:r>
            <a:r>
              <a:rPr lang="en-US" dirty="0" smtClean="0"/>
              <a:t> path on the client machine.</a:t>
            </a:r>
            <a:endParaRPr lang="de-DE" dirty="0" smtClean="0"/>
          </a:p>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0C0CECB-737A-461B-AEE0-E251A10D1F00}"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475424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300"/>
              </a:spcAft>
            </a:pPr>
            <a:r>
              <a:rPr lang="en-US" sz="2000" b="0" dirty="0" smtClean="0"/>
              <a:t>The “</a:t>
            </a:r>
            <a:r>
              <a:rPr lang="en-US" sz="2000" b="0" dirty="0" err="1" smtClean="0"/>
              <a:t>system_health</a:t>
            </a:r>
            <a:r>
              <a:rPr lang="en-US" sz="2000" b="0" dirty="0" smtClean="0"/>
              <a:t>” event session collects health information about the server:</a:t>
            </a:r>
          </a:p>
          <a:p>
            <a:pPr lvl="1">
              <a:spcAft>
                <a:spcPts val="300"/>
              </a:spcAft>
            </a:pPr>
            <a:r>
              <a:rPr lang="en-US" sz="1800" dirty="0" smtClean="0"/>
              <a:t>The </a:t>
            </a:r>
            <a:r>
              <a:rPr lang="en-US" sz="1800" dirty="0" err="1" smtClean="0"/>
              <a:t>sql_text</a:t>
            </a:r>
            <a:r>
              <a:rPr lang="en-US" sz="1800" dirty="0" smtClean="0"/>
              <a:t> and </a:t>
            </a:r>
            <a:r>
              <a:rPr lang="en-US" sz="1800" dirty="0" err="1" smtClean="0"/>
              <a:t>session_id</a:t>
            </a:r>
            <a:r>
              <a:rPr lang="en-US" sz="1800" dirty="0" smtClean="0"/>
              <a:t> for any sessions that encounter an error with severity &gt;=20 or for error numbers 17803, 791, 802, 8645, 8651, 8657, or 8902.</a:t>
            </a:r>
          </a:p>
          <a:p>
            <a:pPr lvl="1">
              <a:spcAft>
                <a:spcPts val="300"/>
              </a:spcAft>
            </a:pPr>
            <a:r>
              <a:rPr lang="en-US" sz="1800" dirty="0" smtClean="0"/>
              <a:t>Any "non-yielding" errors that are raised.</a:t>
            </a:r>
          </a:p>
          <a:p>
            <a:pPr lvl="1">
              <a:spcAft>
                <a:spcPts val="300"/>
              </a:spcAft>
            </a:pPr>
            <a:r>
              <a:rPr lang="en-US" sz="1800" dirty="0" smtClean="0"/>
              <a:t>Any deadlocks that occur.</a:t>
            </a:r>
          </a:p>
          <a:p>
            <a:pPr lvl="1">
              <a:spcAft>
                <a:spcPts val="300"/>
              </a:spcAft>
            </a:pPr>
            <a:r>
              <a:rPr lang="en-US" sz="1800" dirty="0" smtClean="0"/>
              <a:t>The </a:t>
            </a:r>
            <a:r>
              <a:rPr lang="en-US" sz="1800" dirty="0" err="1" smtClean="0"/>
              <a:t>callstack</a:t>
            </a:r>
            <a:r>
              <a:rPr lang="en-US" sz="1800" dirty="0" smtClean="0"/>
              <a:t>, </a:t>
            </a:r>
            <a:r>
              <a:rPr lang="en-US" sz="1800" dirty="0" err="1" smtClean="0"/>
              <a:t>sql_text</a:t>
            </a:r>
            <a:r>
              <a:rPr lang="en-US" sz="1800" dirty="0" smtClean="0"/>
              <a:t>, and </a:t>
            </a:r>
            <a:r>
              <a:rPr lang="en-US" sz="1800" dirty="0" err="1" smtClean="0"/>
              <a:t>session_id</a:t>
            </a:r>
            <a:r>
              <a:rPr lang="en-US" sz="1800" dirty="0" smtClean="0"/>
              <a:t> for any sessions that have waited</a:t>
            </a:r>
          </a:p>
          <a:p>
            <a:pPr lvl="2">
              <a:spcAft>
                <a:spcPts val="300"/>
              </a:spcAft>
            </a:pPr>
            <a:r>
              <a:rPr lang="en-US" sz="1600" dirty="0" smtClean="0"/>
              <a:t>on a latch or other resource for &gt; 15 seconds.</a:t>
            </a:r>
          </a:p>
          <a:p>
            <a:pPr lvl="2">
              <a:spcAft>
                <a:spcPts val="300"/>
              </a:spcAft>
            </a:pPr>
            <a:r>
              <a:rPr lang="en-US" sz="1600" dirty="0" smtClean="0"/>
              <a:t>on a lock for &gt; 30 seconds.</a:t>
            </a:r>
          </a:p>
          <a:p>
            <a:pPr lvl="2">
              <a:spcAft>
                <a:spcPts val="300"/>
              </a:spcAft>
            </a:pPr>
            <a:r>
              <a:rPr lang="en-US" sz="1600" dirty="0" smtClean="0"/>
              <a:t>for an extended period of time for "external" waits or "pre-emptive waits".</a:t>
            </a:r>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EE953D-FC60-4347-BEAD-6C7DF0AF8511}"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332832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1E869B7-935F-4678-8E48-33DD95428E52}"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2889464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Optimizing </a:t>
            </a:r>
            <a:r>
              <a:rPr lang="en-US" dirty="0" err="1" smtClean="0"/>
              <a:t>tempdb</a:t>
            </a:r>
            <a:r>
              <a:rPr lang="en-US" dirty="0" smtClean="0"/>
              <a:t> Performance</a:t>
            </a:r>
          </a:p>
          <a:p>
            <a:r>
              <a:rPr lang="en-US" dirty="0" smtClean="0"/>
              <a:t>http://msdn.microsoft.com/en-us/library/ms175527.aspx</a:t>
            </a:r>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AD5E58-EB03-4760-A713-36275DD23D6A}"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781451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Header Placeholder 3"/>
          <p:cNvSpPr>
            <a:spLocks noGrp="1"/>
          </p:cNvSpPr>
          <p:nvPr>
            <p:ph type="hdr" sz="quarter" idx="10"/>
          </p:nvPr>
        </p:nvSpPr>
        <p:spPr/>
        <p:txBody>
          <a:bodyPr/>
          <a:lstStyle/>
          <a:p>
            <a:r>
              <a:rPr lang="en-US" smtClean="0"/>
              <a:t>Server &amp; Tools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AD5E58-EB03-4760-A713-36275DD23D6A}" type="datetime1">
              <a:rPr lang="en-US" smtClean="0"/>
              <a:t>8/15/2014</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2607201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49"/>
            <a:ext cx="11887200" cy="1631153"/>
          </a:xfrm>
        </p:spPr>
        <p:txBody>
          <a:bodyPr>
            <a:spAutoFit/>
          </a:bodyPr>
          <a:lstStyle>
            <a:lvl1pPr marL="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a:lvl1pPr>
            <a:lvl2pPr marL="342777"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a:lvl2pPr>
            <a:lvl3pPr marL="571294"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a:lvl3pPr>
            <a:lvl4pPr marL="79981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a:lvl4pPr>
            <a:lvl5pPr marL="1028328"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a:lvl5pPr>
          </a:lstStyle>
          <a:p>
            <a:pPr marL="0" marR="0" lvl="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Click to edit Master text styles</a:t>
            </a:r>
          </a:p>
          <a:p>
            <a:pPr marL="342777" marR="0" lvl="1"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Second level</a:t>
            </a:r>
          </a:p>
          <a:p>
            <a:pPr marL="571294" marR="0" lvl="2"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Third level</a:t>
            </a:r>
          </a:p>
          <a:p>
            <a:pPr marL="799810" marR="0" lvl="3"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Fourth level</a:t>
            </a:r>
          </a:p>
          <a:p>
            <a:pPr marL="1028328" marR="0" lvl="4"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Fifth level</a:t>
            </a:r>
            <a:endParaRPr lang="en-US" dirty="0"/>
          </a:p>
        </p:txBody>
      </p:sp>
      <p:sp>
        <p:nvSpPr>
          <p:cNvPr id="6" name="Title 5"/>
          <p:cNvSpPr>
            <a:spLocks noGrp="1"/>
          </p:cNvSpPr>
          <p:nvPr>
            <p:ph type="title"/>
          </p:nvPr>
        </p:nvSpPr>
        <p:spPr/>
        <p:txBody>
          <a:bodyPr/>
          <a:lstStyle>
            <a:lvl1pPr>
              <a:defRPr sz="3200"/>
            </a:lvl1pPr>
          </a:lstStyle>
          <a:p>
            <a:r>
              <a:rPr lang="en-US" dirty="0" smtClean="0"/>
              <a:t>Click to edit Master title style</a:t>
            </a:r>
            <a:endParaRPr lang="en-US" dirty="0"/>
          </a:p>
        </p:txBody>
      </p:sp>
    </p:spTree>
    <p:extLst>
      <p:ext uri="{BB962C8B-B14F-4D97-AF65-F5344CB8AC3E}">
        <p14:creationId xmlns:p14="http://schemas.microsoft.com/office/powerpoint/2010/main" val="5531968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Bullets">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5" name="Text Placeholder 3"/>
          <p:cNvSpPr>
            <a:spLocks noGrp="1"/>
          </p:cNvSpPr>
          <p:nvPr>
            <p:ph type="body" sz="quarter" idx="10"/>
          </p:nvPr>
        </p:nvSpPr>
        <p:spPr>
          <a:xfrm>
            <a:off x="274638" y="1212849"/>
            <a:ext cx="11887200" cy="1631153"/>
          </a:xfrm>
        </p:spPr>
        <p:txBody>
          <a:bodyPr>
            <a:spAutoFit/>
          </a:bodyPr>
          <a:lstStyle>
            <a:lvl1pPr marL="342900" indent="-342900">
              <a:buFont typeface="Wingdings" panose="05000000000000000000" pitchFamily="2" charset="2"/>
              <a:buChar char="§"/>
              <a:defRPr/>
            </a:lvl1pPr>
            <a:lvl2pPr marL="685677" indent="-342900">
              <a:buFont typeface="Wingdings" panose="05000000000000000000" pitchFamily="2" charset="2"/>
              <a:buChar char="§"/>
              <a:defRPr lang="en-US" sz="2000" kern="1200" spc="0" baseline="0" dirty="0" smtClean="0">
                <a:gradFill>
                  <a:gsLst>
                    <a:gs pos="1250">
                      <a:schemeClr val="tx1"/>
                    </a:gs>
                    <a:gs pos="100000">
                      <a:schemeClr val="tx1"/>
                    </a:gs>
                  </a:gsLst>
                  <a:lin ang="5400000" scaled="0"/>
                </a:gradFill>
                <a:latin typeface="+mn-lt"/>
                <a:ea typeface="+mn-ea"/>
                <a:cs typeface="+mn-cs"/>
              </a:defRPr>
            </a:lvl2pPr>
            <a:lvl3pPr marL="857044" indent="-285750">
              <a:buFont typeface="Wingdings" panose="05000000000000000000" pitchFamily="2" charset="2"/>
              <a:buChar char="§"/>
              <a:defRPr lang="en-US" sz="1800" kern="1200" spc="0" baseline="0" dirty="0" smtClean="0">
                <a:gradFill>
                  <a:gsLst>
                    <a:gs pos="1250">
                      <a:schemeClr val="tx1"/>
                    </a:gs>
                    <a:gs pos="100000">
                      <a:schemeClr val="tx1"/>
                    </a:gs>
                  </a:gsLst>
                  <a:lin ang="5400000" scaled="0"/>
                </a:gradFill>
                <a:latin typeface="+mn-lt"/>
                <a:ea typeface="+mn-ea"/>
                <a:cs typeface="+mn-cs"/>
              </a:defRPr>
            </a:lvl3pPr>
            <a:lvl4pPr marL="1085560" indent="-285750">
              <a:buFont typeface="Wingdings" panose="05000000000000000000" pitchFamily="2" charset="2"/>
              <a:buChar char="§"/>
              <a:defRPr lang="en-US" sz="1600" kern="1200" spc="0" baseline="0" dirty="0" smtClean="0">
                <a:gradFill>
                  <a:gsLst>
                    <a:gs pos="1250">
                      <a:schemeClr val="tx1"/>
                    </a:gs>
                    <a:gs pos="100000">
                      <a:schemeClr val="tx1"/>
                    </a:gs>
                  </a:gsLst>
                  <a:lin ang="5400000" scaled="0"/>
                </a:gradFill>
                <a:latin typeface="+mn-lt"/>
                <a:ea typeface="+mn-ea"/>
                <a:cs typeface="+mn-cs"/>
              </a:defRPr>
            </a:lvl4pPr>
            <a:lvl5pPr marL="1314078" indent="-285750">
              <a:buFont typeface="Wingdings" panose="05000000000000000000" pitchFamily="2" charset="2"/>
              <a:buChar char="§"/>
              <a:defRPr lang="en-US" sz="1600" kern="1200" spc="0" baseline="0" dirty="0">
                <a:gradFill>
                  <a:gsLst>
                    <a:gs pos="1250">
                      <a:schemeClr val="tx1"/>
                    </a:gs>
                    <a:gs pos="100000">
                      <a:schemeClr val="tx1"/>
                    </a:gs>
                  </a:gsLst>
                  <a:lin ang="5400000" scaled="0"/>
                </a:gradFill>
                <a:latin typeface="+mn-lt"/>
                <a:ea typeface="+mn-ea"/>
                <a:cs typeface="+mn-cs"/>
              </a:defRPr>
            </a:lvl5pPr>
          </a:lstStyle>
          <a:p>
            <a:pPr lvl="0"/>
            <a:r>
              <a:rPr lang="en-US" dirty="0" smtClean="0"/>
              <a:t>Click to edit Master text styles</a:t>
            </a:r>
          </a:p>
          <a:p>
            <a:pPr marL="583989" marR="0" lvl="1" indent="-241212"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Second level</a:t>
            </a:r>
          </a:p>
          <a:p>
            <a:pPr marL="799811" marR="0" lvl="2" indent="-228517"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Third level</a:t>
            </a:r>
          </a:p>
          <a:p>
            <a:pPr marL="1028327" marR="0" lvl="3" indent="-228517"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Fourth level</a:t>
            </a:r>
          </a:p>
          <a:p>
            <a:pPr marL="1256845" marR="0" lvl="4" indent="-228517"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Char char="§"/>
              <a:tabLst/>
            </a:pPr>
            <a:r>
              <a:rPr lang="en-US" dirty="0" smtClean="0"/>
              <a:t>Fifth level</a:t>
            </a:r>
            <a:endParaRPr lang="en-US" dirty="0"/>
          </a:p>
        </p:txBody>
      </p:sp>
    </p:spTree>
    <p:extLst>
      <p:ext uri="{BB962C8B-B14F-4D97-AF65-F5344CB8AC3E}">
        <p14:creationId xmlns:p14="http://schemas.microsoft.com/office/powerpoint/2010/main" val="3306297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Tree>
    <p:extLst>
      <p:ext uri="{BB962C8B-B14F-4D97-AF65-F5344CB8AC3E}">
        <p14:creationId xmlns:p14="http://schemas.microsoft.com/office/powerpoint/2010/main" val="33111357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7"/>
            <a:ext cx="11889564" cy="630000"/>
          </a:xfrm>
          <a:prstGeom prst="rect">
            <a:avLst/>
          </a:prstGeom>
        </p:spPr>
        <p:txBody>
          <a:bodyPr vert="horz" wrap="square" lIns="146252" tIns="91409" rIns="146252" bIns="91409"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3"/>
            <a:ext cx="11887197" cy="1631153"/>
          </a:xfrm>
          <a:prstGeom prst="rect">
            <a:avLst/>
          </a:prstGeom>
        </p:spPr>
        <p:txBody>
          <a:bodyPr vert="horz" wrap="square" lIns="146252" tIns="91409" rIns="146252" bIns="91409" rtlCol="0">
            <a:spAutoFit/>
          </a:bodyPr>
          <a:lstStyle/>
          <a:p>
            <a:pPr marL="0" marR="0" lvl="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Click to edit Master text styles</a:t>
            </a:r>
          </a:p>
          <a:p>
            <a:pPr marL="342777" marR="0" lvl="1"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Second level</a:t>
            </a:r>
          </a:p>
          <a:p>
            <a:pPr marL="571294" marR="0" lvl="2"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Third level</a:t>
            </a:r>
          </a:p>
          <a:p>
            <a:pPr marL="799810" marR="0" lvl="3"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Fourth level</a:t>
            </a:r>
          </a:p>
          <a:p>
            <a:pPr marL="1028328" marR="0" lvl="4"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pPr>
            <a:r>
              <a:rPr lang="en-US" dirty="0" smtClean="0"/>
              <a:t>Fifth level</a:t>
            </a:r>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086" r:id="rId1"/>
    <p:sldLayoutId id="2147484094" r:id="rId2"/>
    <p:sldLayoutId id="2147484092" r:id="rId3"/>
    <p:sldLayoutId id="2147484093" r:id="rId4"/>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932404" rtl="0" eaLnBrk="1" latinLnBrk="0" hangingPunct="1">
        <a:lnSpc>
          <a:spcPct val="100000"/>
        </a:lnSpc>
        <a:spcBef>
          <a:spcPct val="0"/>
        </a:spcBef>
        <a:buNone/>
        <a:defRPr lang="en-US" sz="32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0" marR="0" indent="0" algn="l" defTabSz="932404" rtl="0" eaLnBrk="1" fontAlgn="auto" latinLnBrk="0" hangingPunct="1">
        <a:lnSpc>
          <a:spcPct val="100000"/>
        </a:lnSpc>
        <a:spcBef>
          <a:spcPts val="0"/>
        </a:spcBef>
        <a:spcAft>
          <a:spcPts val="0"/>
        </a:spcAft>
        <a:buClr>
          <a:srgbClr val="FF8C00"/>
        </a:buClr>
        <a:buSzPct val="90000"/>
        <a:buFont typeface="Arial" panose="020B0604020202020204" pitchFamily="34" charset="0"/>
        <a:buNone/>
        <a:tabLst/>
        <a:defRPr lang="en-US" sz="2400" kern="1200" spc="0" baseline="0" dirty="0" smtClean="0">
          <a:gradFill>
            <a:gsLst>
              <a:gs pos="1250">
                <a:schemeClr val="tx1"/>
              </a:gs>
              <a:gs pos="100000">
                <a:schemeClr val="tx1"/>
              </a:gs>
            </a:gsLst>
            <a:lin ang="5400000" scaled="0"/>
          </a:gradFill>
          <a:latin typeface="+mn-lt"/>
          <a:ea typeface="+mn-ea"/>
          <a:cs typeface="+mn-cs"/>
        </a:defRPr>
      </a:lvl1pPr>
      <a:lvl2pPr marL="342777"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2000" kern="1200" spc="0" baseline="0" dirty="0" smtClean="0">
          <a:gradFill>
            <a:gsLst>
              <a:gs pos="1250">
                <a:schemeClr val="tx1"/>
              </a:gs>
              <a:gs pos="100000">
                <a:schemeClr val="tx1"/>
              </a:gs>
            </a:gsLst>
            <a:lin ang="5400000" scaled="0"/>
          </a:gradFill>
          <a:latin typeface="+mn-lt"/>
          <a:ea typeface="+mn-ea"/>
          <a:cs typeface="+mn-cs"/>
        </a:defRPr>
      </a:lvl2pPr>
      <a:lvl3pPr marL="571294"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1800" kern="1200" spc="0" baseline="0" dirty="0" smtClean="0">
          <a:gradFill>
            <a:gsLst>
              <a:gs pos="1250">
                <a:schemeClr val="tx1"/>
              </a:gs>
              <a:gs pos="100000">
                <a:schemeClr val="tx1"/>
              </a:gs>
            </a:gsLst>
            <a:lin ang="5400000" scaled="0"/>
          </a:gradFill>
          <a:latin typeface="+mn-lt"/>
          <a:ea typeface="+mn-ea"/>
          <a:cs typeface="+mn-cs"/>
        </a:defRPr>
      </a:lvl3pPr>
      <a:lvl4pPr marL="799810"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1600" kern="1200" spc="0" baseline="0" dirty="0" smtClean="0">
          <a:gradFill>
            <a:gsLst>
              <a:gs pos="1250">
                <a:schemeClr val="tx1"/>
              </a:gs>
              <a:gs pos="100000">
                <a:schemeClr val="tx1"/>
              </a:gs>
            </a:gsLst>
            <a:lin ang="5400000" scaled="0"/>
          </a:gradFill>
          <a:latin typeface="+mn-lt"/>
          <a:ea typeface="+mn-ea"/>
          <a:cs typeface="+mn-cs"/>
        </a:defRPr>
      </a:lvl4pPr>
      <a:lvl5pPr marL="1028328" marR="0" indent="0" algn="l" defTabSz="932404" rtl="0" eaLnBrk="1" fontAlgn="auto" latinLnBrk="0" hangingPunct="1">
        <a:lnSpc>
          <a:spcPct val="100000"/>
        </a:lnSpc>
        <a:spcBef>
          <a:spcPts val="0"/>
        </a:spcBef>
        <a:spcAft>
          <a:spcPts val="0"/>
        </a:spcAft>
        <a:buClr>
          <a:srgbClr val="FF8C00"/>
        </a:buClr>
        <a:buSzPct val="90000"/>
        <a:buFont typeface="Wingdings" panose="05000000000000000000" pitchFamily="2" charset="2"/>
        <a:buNone/>
        <a:tabLst/>
        <a:defRPr lang="en-US" sz="1600" kern="1200" spc="0" baseline="0" dirty="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404" rtl="0" eaLnBrk="1" latinLnBrk="0" hangingPunct="1">
        <a:defRPr sz="1800" kern="1200">
          <a:solidFill>
            <a:schemeClr val="tx1"/>
          </a:solidFill>
          <a:latin typeface="+mn-lt"/>
          <a:ea typeface="+mn-ea"/>
          <a:cs typeface="+mn-cs"/>
        </a:defRPr>
      </a:lvl1pPr>
      <a:lvl2pPr marL="466203" algn="l" defTabSz="932404" rtl="0" eaLnBrk="1" latinLnBrk="0" hangingPunct="1">
        <a:defRPr sz="1800" kern="1200">
          <a:solidFill>
            <a:schemeClr val="tx1"/>
          </a:solidFill>
          <a:latin typeface="+mn-lt"/>
          <a:ea typeface="+mn-ea"/>
          <a:cs typeface="+mn-cs"/>
        </a:defRPr>
      </a:lvl2pPr>
      <a:lvl3pPr marL="932404" algn="l" defTabSz="932404" rtl="0" eaLnBrk="1" latinLnBrk="0" hangingPunct="1">
        <a:defRPr sz="1800" kern="1200">
          <a:solidFill>
            <a:schemeClr val="tx1"/>
          </a:solidFill>
          <a:latin typeface="+mn-lt"/>
          <a:ea typeface="+mn-ea"/>
          <a:cs typeface="+mn-cs"/>
        </a:defRPr>
      </a:lvl3pPr>
      <a:lvl4pPr marL="1398607" algn="l" defTabSz="932404" rtl="0" eaLnBrk="1" latinLnBrk="0" hangingPunct="1">
        <a:defRPr sz="1800" kern="1200">
          <a:solidFill>
            <a:schemeClr val="tx1"/>
          </a:solidFill>
          <a:latin typeface="+mn-lt"/>
          <a:ea typeface="+mn-ea"/>
          <a:cs typeface="+mn-cs"/>
        </a:defRPr>
      </a:lvl4pPr>
      <a:lvl5pPr marL="1864807" algn="l" defTabSz="932404" rtl="0" eaLnBrk="1" latinLnBrk="0" hangingPunct="1">
        <a:defRPr sz="1800" kern="1200">
          <a:solidFill>
            <a:schemeClr val="tx1"/>
          </a:solidFill>
          <a:latin typeface="+mn-lt"/>
          <a:ea typeface="+mn-ea"/>
          <a:cs typeface="+mn-cs"/>
        </a:defRPr>
      </a:lvl5pPr>
      <a:lvl6pPr marL="2331011" algn="l" defTabSz="932404" rtl="0" eaLnBrk="1" latinLnBrk="0" hangingPunct="1">
        <a:defRPr sz="1800" kern="1200">
          <a:solidFill>
            <a:schemeClr val="tx1"/>
          </a:solidFill>
          <a:latin typeface="+mn-lt"/>
          <a:ea typeface="+mn-ea"/>
          <a:cs typeface="+mn-cs"/>
        </a:defRPr>
      </a:lvl6pPr>
      <a:lvl7pPr marL="2797212" algn="l" defTabSz="932404" rtl="0" eaLnBrk="1" latinLnBrk="0" hangingPunct="1">
        <a:defRPr sz="1800" kern="1200">
          <a:solidFill>
            <a:schemeClr val="tx1"/>
          </a:solidFill>
          <a:latin typeface="+mn-lt"/>
          <a:ea typeface="+mn-ea"/>
          <a:cs typeface="+mn-cs"/>
        </a:defRPr>
      </a:lvl7pPr>
      <a:lvl8pPr marL="3263415" algn="l" defTabSz="932404" rtl="0" eaLnBrk="1" latinLnBrk="0" hangingPunct="1">
        <a:defRPr sz="1800" kern="1200">
          <a:solidFill>
            <a:schemeClr val="tx1"/>
          </a:solidFill>
          <a:latin typeface="+mn-lt"/>
          <a:ea typeface="+mn-ea"/>
          <a:cs typeface="+mn-cs"/>
        </a:defRPr>
      </a:lvl8pPr>
      <a:lvl9pPr marL="3729618" algn="l" defTabSz="93240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hyperlink" Target="http://www.sqlskills.com/blogs/jonathan/sql-server-2012-extended-events-add-in-to-manage-2008r2-instances/"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msdn.microsoft.com/en-us/library/dd822788.aspx"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hyperlink" Target="http://www.sqlskills.com/blogs/jonathan/converting-sql-trace-to-extended-events-in-sql-server-2012/"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sqlskills.com/blogs/jonathan/the-adventureworks2008r2-books-online-random-workload-generator/"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http://www.sqlperformance.com/2012/10/sql-trace/observer-overhead-trace-extended-events" TargetMode="Externa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www.sqlskills.com/blogs/paul/tempdb-configuration-survey-results-and-advic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385138" y="453348"/>
            <a:ext cx="2719909" cy="582877"/>
          </a:xfrm>
          <a:prstGeom prst="rect">
            <a:avLst/>
          </a:prstGeom>
        </p:spPr>
      </p:pic>
      <p:pic>
        <p:nvPicPr>
          <p:cNvPr id="2" name="Picture 1"/>
          <p:cNvPicPr>
            <a:picLocks noChangeAspect="1"/>
          </p:cNvPicPr>
          <p:nvPr/>
        </p:nvPicPr>
        <p:blipFill>
          <a:blip r:embed="rId4"/>
          <a:stretch>
            <a:fillRect/>
          </a:stretch>
        </p:blipFill>
        <p:spPr>
          <a:xfrm>
            <a:off x="8662937" y="0"/>
            <a:ext cx="3771900" cy="7000875"/>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29437" y="5286375"/>
            <a:ext cx="1333500" cy="1714500"/>
          </a:xfrm>
          <a:prstGeom prst="rect">
            <a:avLst/>
          </a:prstGeom>
        </p:spPr>
      </p:pic>
      <p:sp>
        <p:nvSpPr>
          <p:cNvPr id="7" name="Title 6"/>
          <p:cNvSpPr txBox="1">
            <a:spLocks/>
          </p:cNvSpPr>
          <p:nvPr/>
        </p:nvSpPr>
        <p:spPr>
          <a:xfrm>
            <a:off x="360000" y="3419474"/>
            <a:ext cx="8100000" cy="162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2800" spc="0" dirty="0" smtClean="0">
                <a:solidFill>
                  <a:srgbClr val="7F7F7F"/>
                </a:solidFill>
                <a:ea typeface="ＭＳ Ｐゴシック" pitchFamily="-65" charset="-128"/>
                <a:cs typeface="ＭＳ Ｐゴシック" pitchFamily="-65" charset="-128"/>
              </a:rPr>
              <a:t>SQL2Go – SQL Server 2014</a:t>
            </a:r>
            <a:br>
              <a:rPr lang="en-US" sz="2800" spc="0" dirty="0" smtClean="0">
                <a:solidFill>
                  <a:srgbClr val="7F7F7F"/>
                </a:solidFill>
                <a:ea typeface="ＭＳ Ｐゴシック" pitchFamily="-65" charset="-128"/>
                <a:cs typeface="ＭＳ Ｐゴシック" pitchFamily="-65" charset="-128"/>
              </a:rPr>
            </a:br>
            <a:r>
              <a:rPr lang="en-US" sz="3600" spc="0" dirty="0">
                <a:solidFill>
                  <a:srgbClr val="FF8C00"/>
                </a:solidFill>
              </a:rPr>
              <a:t>M</a:t>
            </a:r>
            <a:r>
              <a:rPr lang="en-US" sz="3600" spc="0" dirty="0" smtClean="0">
                <a:solidFill>
                  <a:srgbClr val="FF8C00"/>
                </a:solidFill>
              </a:rPr>
              <a:t>onitoring with Extended Events</a:t>
            </a:r>
            <a:endParaRPr lang="en-US" sz="3600" spc="0" dirty="0">
              <a:solidFill>
                <a:srgbClr val="FF8C00"/>
              </a:solidFill>
            </a:endParaRPr>
          </a:p>
        </p:txBody>
      </p:sp>
      <p:sp>
        <p:nvSpPr>
          <p:cNvPr id="9" name="Text Placeholder 8"/>
          <p:cNvSpPr>
            <a:spLocks noGrp="1"/>
          </p:cNvSpPr>
          <p:nvPr/>
        </p:nvSpPr>
        <p:spPr bwMode="auto">
          <a:xfrm>
            <a:off x="540000" y="5400000"/>
            <a:ext cx="6480000" cy="108000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marL="0" indent="0" algn="l" defTabSz="1096963" rtl="0" eaLnBrk="1" fontAlgn="base" hangingPunct="1">
              <a:lnSpc>
                <a:spcPts val="3000"/>
              </a:lnSpc>
              <a:spcBef>
                <a:spcPts val="0"/>
              </a:spcBef>
              <a:spcAft>
                <a:spcPct val="0"/>
              </a:spcAft>
              <a:buClr>
                <a:srgbClr val="FE5815"/>
              </a:buClr>
              <a:buSzPct val="90000"/>
              <a:buFont typeface="Arial" charset="0"/>
              <a:buNone/>
              <a:defRPr sz="2400" kern="1200" baseline="0">
                <a:solidFill>
                  <a:srgbClr val="595959"/>
                </a:solidFill>
                <a:latin typeface="+mn-lt"/>
                <a:ea typeface="ＭＳ Ｐゴシック" pitchFamily="-65" charset="-128"/>
                <a:cs typeface="ＭＳ Ｐゴシック" pitchFamily="-65" charset="-128"/>
              </a:defRPr>
            </a:lvl1pPr>
            <a:lvl2pPr marL="0" indent="0" algn="l" defTabSz="1096963" rtl="0" eaLnBrk="1" fontAlgn="base" hangingPunct="1">
              <a:lnSpc>
                <a:spcPts val="3000"/>
              </a:lnSpc>
              <a:spcBef>
                <a:spcPts val="0"/>
              </a:spcBef>
              <a:spcAft>
                <a:spcPct val="0"/>
              </a:spcAft>
              <a:buClr>
                <a:srgbClr val="FE5815"/>
              </a:buClr>
              <a:buSzPct val="90000"/>
              <a:buFont typeface="Arial" charset="0"/>
              <a:buNone/>
              <a:defRPr sz="2200" kern="1200">
                <a:solidFill>
                  <a:srgbClr val="595959"/>
                </a:solidFill>
                <a:latin typeface="+mn-lt"/>
                <a:ea typeface="ＭＳ Ｐゴシック" pitchFamily="-65" charset="-128"/>
                <a:cs typeface="+mn-cs"/>
              </a:defRPr>
            </a:lvl2pPr>
            <a:lvl3pPr marL="0" indent="0" algn="l" defTabSz="1096963" rtl="0" eaLnBrk="1" fontAlgn="base" hangingPunct="1">
              <a:lnSpc>
                <a:spcPts val="3000"/>
              </a:lnSpc>
              <a:spcBef>
                <a:spcPts val="0"/>
              </a:spcBef>
              <a:spcAft>
                <a:spcPct val="0"/>
              </a:spcAft>
              <a:buClr>
                <a:srgbClr val="FE5815"/>
              </a:buClr>
              <a:buSzPct val="90000"/>
              <a:buFont typeface="Arial" charset="0"/>
              <a:buNone/>
              <a:defRPr sz="1900" kern="1200">
                <a:solidFill>
                  <a:srgbClr val="595959"/>
                </a:solidFill>
                <a:latin typeface="+mn-lt"/>
                <a:ea typeface="ＭＳ Ｐゴシック" pitchFamily="-65" charset="-128"/>
                <a:cs typeface="+mn-cs"/>
              </a:defRPr>
            </a:lvl3pPr>
            <a:lvl4pPr marL="0" indent="0" algn="l" defTabSz="1096963" rtl="0" eaLnBrk="1" fontAlgn="base" hangingPunct="1">
              <a:lnSpc>
                <a:spcPts val="3000"/>
              </a:lnSpc>
              <a:spcBef>
                <a:spcPts val="0"/>
              </a:spcBef>
              <a:spcAft>
                <a:spcPct val="0"/>
              </a:spcAft>
              <a:buClr>
                <a:srgbClr val="FE5815"/>
              </a:buClr>
              <a:buSzPct val="90000"/>
              <a:buFont typeface="Arial" charset="0"/>
              <a:buNone/>
              <a:defRPr sz="1700" kern="1200">
                <a:solidFill>
                  <a:srgbClr val="595959"/>
                </a:solidFill>
                <a:latin typeface="+mn-lt"/>
                <a:ea typeface="ＭＳ Ｐゴシック" pitchFamily="-65" charset="-128"/>
                <a:cs typeface="+mn-cs"/>
              </a:defRPr>
            </a:lvl4pPr>
            <a:lvl5pPr marL="0" indent="0" algn="l" defTabSz="1096963" rtl="0" eaLnBrk="1" fontAlgn="base" hangingPunct="1">
              <a:lnSpc>
                <a:spcPts val="3000"/>
              </a:lnSpc>
              <a:spcBef>
                <a:spcPts val="0"/>
              </a:spcBef>
              <a:spcAft>
                <a:spcPct val="0"/>
              </a:spcAft>
              <a:buClr>
                <a:srgbClr val="FE5815"/>
              </a:buClr>
              <a:buSzPct val="90000"/>
              <a:buFont typeface="Arial" charset="0"/>
              <a:buNone/>
              <a:defRPr sz="1700" kern="1200">
                <a:solidFill>
                  <a:srgbClr val="595959"/>
                </a:solidFill>
                <a:latin typeface="+mn-lt"/>
                <a:ea typeface="ＭＳ Ｐゴシック" pitchFamily="-65" charset="-128"/>
                <a:cs typeface="+mn-cs"/>
              </a:defRPr>
            </a:lvl5pPr>
            <a:lvl6pPr marL="3017902"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66612"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115321"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64031" indent="-274355" algn="l" defTabSz="1097418" rtl="0" eaLnBrk="1" latinLnBrk="0" hangingPunct="1">
              <a:spcBef>
                <a:spcPct val="20000"/>
              </a:spcBef>
              <a:buFont typeface="Arial" pitchFamily="34" charset="0"/>
              <a:buChar char="•"/>
              <a:defRPr sz="2400" kern="1200">
                <a:solidFill>
                  <a:schemeClr val="tx1"/>
                </a:solidFill>
                <a:latin typeface="+mn-lt"/>
                <a:ea typeface="+mn-ea"/>
                <a:cs typeface="+mn-cs"/>
              </a:defRPr>
            </a:lvl9pPr>
          </a:lstStyle>
          <a:p>
            <a:pPr>
              <a:lnSpc>
                <a:spcPts val="2800"/>
              </a:lnSpc>
            </a:pPr>
            <a:r>
              <a:rPr lang="en-US" dirty="0" smtClean="0">
                <a:gradFill>
                  <a:gsLst>
                    <a:gs pos="50000">
                      <a:srgbClr val="595959"/>
                    </a:gs>
                    <a:gs pos="100000">
                      <a:srgbClr val="595959"/>
                    </a:gs>
                  </a:gsLst>
                  <a:lin ang="5400000" scaled="0"/>
                </a:gradFill>
              </a:rPr>
              <a:t>Markus Oswald</a:t>
            </a:r>
            <a:endParaRPr lang="en-US" dirty="0">
              <a:gradFill>
                <a:gsLst>
                  <a:gs pos="50000">
                    <a:srgbClr val="595959"/>
                  </a:gs>
                  <a:gs pos="100000">
                    <a:srgbClr val="595959"/>
                  </a:gs>
                </a:gsLst>
                <a:lin ang="5400000" scaled="0"/>
              </a:gradFill>
            </a:endParaRPr>
          </a:p>
          <a:p>
            <a:pPr>
              <a:lnSpc>
                <a:spcPts val="2800"/>
              </a:lnSpc>
            </a:pPr>
            <a:r>
              <a:rPr lang="en-US" sz="2000" dirty="0" smtClean="0">
                <a:gradFill>
                  <a:gsLst>
                    <a:gs pos="50000">
                      <a:srgbClr val="595959"/>
                    </a:gs>
                    <a:gs pos="100000">
                      <a:srgbClr val="595959"/>
                    </a:gs>
                  </a:gsLst>
                  <a:lin ang="5400000" scaled="0"/>
                </a:gradFill>
              </a:rPr>
              <a:t>Partner Technical Consultant </a:t>
            </a:r>
            <a:r>
              <a:rPr lang="en-US" sz="2000" dirty="0">
                <a:gradFill>
                  <a:gsLst>
                    <a:gs pos="50000">
                      <a:srgbClr val="595959"/>
                    </a:gs>
                    <a:gs pos="100000">
                      <a:srgbClr val="595959"/>
                    </a:gs>
                  </a:gsLst>
                  <a:lin ang="5400000" scaled="0"/>
                </a:gradFill>
              </a:rPr>
              <a:t>| Data Platform</a:t>
            </a:r>
          </a:p>
          <a:p>
            <a:pPr>
              <a:lnSpc>
                <a:spcPts val="2800"/>
              </a:lnSpc>
            </a:pPr>
            <a:r>
              <a:rPr lang="en-US" sz="1800" dirty="0">
                <a:gradFill>
                  <a:gsLst>
                    <a:gs pos="50000">
                      <a:srgbClr val="595959"/>
                    </a:gs>
                    <a:gs pos="100000">
                      <a:srgbClr val="595959"/>
                    </a:gs>
                  </a:gsLst>
                  <a:lin ang="5400000" scaled="0"/>
                </a:gradFill>
              </a:rPr>
              <a:t>M</a:t>
            </a:r>
            <a:r>
              <a:rPr lang="en-US" sz="1800" dirty="0" smtClean="0">
                <a:gradFill>
                  <a:gsLst>
                    <a:gs pos="50000">
                      <a:srgbClr val="595959"/>
                    </a:gs>
                    <a:gs pos="100000">
                      <a:srgbClr val="595959"/>
                    </a:gs>
                  </a:gsLst>
                  <a:lin ang="5400000" scaled="0"/>
                </a:gradFill>
              </a:rPr>
              <a:t>arkus.Oswald@microsoft.com</a:t>
            </a:r>
            <a:endParaRPr lang="en-US" sz="1800" dirty="0">
              <a:gradFill>
                <a:gsLst>
                  <a:gs pos="50000">
                    <a:srgbClr val="595959"/>
                  </a:gs>
                  <a:gs pos="100000">
                    <a:srgbClr val="595959"/>
                  </a:gs>
                </a:gsLst>
                <a:lin ang="5400000" scaled="0"/>
              </a:gradFill>
            </a:endParaRPr>
          </a:p>
        </p:txBody>
      </p:sp>
    </p:spTree>
    <p:extLst>
      <p:ext uri="{BB962C8B-B14F-4D97-AF65-F5344CB8AC3E}">
        <p14:creationId xmlns:p14="http://schemas.microsoft.com/office/powerpoint/2010/main" val="30839640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48"/>
            <a:ext cx="8100000" cy="5239833"/>
          </a:xfrm>
        </p:spPr>
        <p:txBody>
          <a:bodyPr/>
          <a:lstStyle/>
          <a:p>
            <a:pPr>
              <a:lnSpc>
                <a:spcPts val="2400"/>
              </a:lnSpc>
            </a:pPr>
            <a:r>
              <a:rPr lang="en-US" sz="2000" b="1" dirty="0" smtClean="0"/>
              <a:t>Instance Optimization</a:t>
            </a:r>
            <a:endParaRPr lang="en-US" sz="2000" b="1" dirty="0"/>
          </a:p>
          <a:p>
            <a:pPr lvl="1">
              <a:spcAft>
                <a:spcPts val="300"/>
              </a:spcAft>
            </a:pPr>
            <a:r>
              <a:rPr lang="en-US" sz="1800" dirty="0" err="1" smtClean="0"/>
              <a:t>TempDb</a:t>
            </a:r>
            <a:r>
              <a:rPr lang="en-US" sz="1800" dirty="0" smtClean="0"/>
              <a:t> Contention</a:t>
            </a:r>
            <a:endParaRPr lang="en-US" sz="1800" dirty="0"/>
          </a:p>
          <a:p>
            <a:pPr>
              <a:lnSpc>
                <a:spcPts val="2400"/>
              </a:lnSpc>
            </a:pPr>
            <a:endParaRPr lang="en-US" sz="2000" b="1" dirty="0" smtClean="0">
              <a:latin typeface="+mn-lt"/>
            </a:endParaRPr>
          </a:p>
          <a:p>
            <a:pPr>
              <a:lnSpc>
                <a:spcPts val="2400"/>
              </a:lnSpc>
            </a:pPr>
            <a:r>
              <a:rPr lang="en-US" sz="2000" b="1" dirty="0" smtClean="0">
                <a:latin typeface="+mn-lt"/>
              </a:rPr>
              <a:t>Performance Tuning</a:t>
            </a:r>
          </a:p>
          <a:p>
            <a:pPr lvl="1">
              <a:spcAft>
                <a:spcPts val="300"/>
              </a:spcAft>
            </a:pPr>
            <a:r>
              <a:rPr lang="en-US" sz="1800" dirty="0"/>
              <a:t>Query </a:t>
            </a:r>
            <a:r>
              <a:rPr lang="en-US" sz="1800" dirty="0" smtClean="0"/>
              <a:t>Performance, Session </a:t>
            </a:r>
            <a:r>
              <a:rPr lang="en-US" sz="1800" dirty="0"/>
              <a:t>Level Waits</a:t>
            </a:r>
          </a:p>
          <a:p>
            <a:pPr lvl="1">
              <a:spcAft>
                <a:spcPts val="300"/>
              </a:spcAft>
            </a:pPr>
            <a:r>
              <a:rPr lang="en-US" sz="1800" dirty="0"/>
              <a:t>Page Splits</a:t>
            </a:r>
          </a:p>
          <a:p>
            <a:pPr>
              <a:spcAft>
                <a:spcPts val="300"/>
              </a:spcAft>
            </a:pPr>
            <a:endParaRPr lang="de-DE" sz="2000" b="1" dirty="0" smtClean="0"/>
          </a:p>
          <a:p>
            <a:pPr>
              <a:spcAft>
                <a:spcPts val="300"/>
              </a:spcAft>
            </a:pPr>
            <a:r>
              <a:rPr lang="de-DE" sz="2000" b="1" dirty="0" err="1" smtClean="0"/>
              <a:t>Blocking</a:t>
            </a:r>
            <a:r>
              <a:rPr lang="de-DE" sz="2000" b="1" dirty="0" smtClean="0"/>
              <a:t> </a:t>
            </a:r>
            <a:r>
              <a:rPr lang="de-DE" sz="2000" b="1" dirty="0" err="1" smtClean="0"/>
              <a:t>Issues</a:t>
            </a:r>
            <a:endParaRPr lang="de-DE" sz="2000" b="1" dirty="0"/>
          </a:p>
          <a:p>
            <a:pPr lvl="1">
              <a:spcAft>
                <a:spcPts val="300"/>
              </a:spcAft>
            </a:pPr>
            <a:r>
              <a:rPr lang="en-US" sz="1800" dirty="0" smtClean="0"/>
              <a:t>Blocking Queries, Lock Escalation, Deadlocks</a:t>
            </a:r>
            <a:endParaRPr lang="en-US" sz="1800" dirty="0"/>
          </a:p>
          <a:p>
            <a:pPr>
              <a:lnSpc>
                <a:spcPts val="2400"/>
              </a:lnSpc>
            </a:pPr>
            <a:endParaRPr lang="en-US" sz="2000" b="1" dirty="0" smtClean="0">
              <a:latin typeface="+mn-lt"/>
            </a:endParaRPr>
          </a:p>
          <a:p>
            <a:pPr>
              <a:lnSpc>
                <a:spcPts val="2400"/>
              </a:lnSpc>
            </a:pPr>
            <a:r>
              <a:rPr lang="en-US" sz="2000" b="1" dirty="0"/>
              <a:t>and</a:t>
            </a:r>
          </a:p>
          <a:p>
            <a:pPr lvl="1">
              <a:spcAft>
                <a:spcPts val="300"/>
              </a:spcAft>
            </a:pPr>
            <a:r>
              <a:rPr lang="en-US" sz="1800" dirty="0"/>
              <a:t>Recompiling Queries</a:t>
            </a:r>
          </a:p>
          <a:p>
            <a:pPr lvl="1">
              <a:spcAft>
                <a:spcPts val="300"/>
              </a:spcAft>
            </a:pPr>
            <a:r>
              <a:rPr lang="en-US" sz="1800" dirty="0" smtClean="0"/>
              <a:t>Cardinality </a:t>
            </a:r>
            <a:r>
              <a:rPr lang="en-US" sz="1800" dirty="0"/>
              <a:t>Estimate </a:t>
            </a:r>
            <a:r>
              <a:rPr lang="en-US" sz="1800" dirty="0" smtClean="0"/>
              <a:t>Issues, Auto </a:t>
            </a:r>
            <a:r>
              <a:rPr lang="en-US" sz="1800" dirty="0"/>
              <a:t>Stats Update</a:t>
            </a:r>
          </a:p>
          <a:p>
            <a:pPr lvl="1">
              <a:spcAft>
                <a:spcPts val="300"/>
              </a:spcAft>
            </a:pPr>
            <a:r>
              <a:rPr lang="en-US" sz="1800" dirty="0" smtClean="0"/>
              <a:t>Errors, Using </a:t>
            </a:r>
            <a:r>
              <a:rPr lang="en-US" sz="1800" dirty="0"/>
              <a:t>Deprecated Functionalities</a:t>
            </a:r>
          </a:p>
          <a:p>
            <a:pPr>
              <a:lnSpc>
                <a:spcPts val="2400"/>
              </a:lnSpc>
            </a:pPr>
            <a:endParaRPr lang="en-US" sz="2000" b="1" dirty="0" smtClean="0">
              <a:latin typeface="+mn-lt"/>
            </a:endParaRPr>
          </a:p>
          <a:p>
            <a:pPr>
              <a:lnSpc>
                <a:spcPts val="2400"/>
              </a:lnSpc>
            </a:pPr>
            <a:r>
              <a:rPr lang="en-US" sz="2000" b="1" dirty="0" smtClean="0">
                <a:latin typeface="+mn-lt"/>
              </a:rPr>
              <a:t>and many more…</a:t>
            </a:r>
            <a:endParaRPr lang="en-US" sz="2000" b="1" dirty="0">
              <a:latin typeface="+mn-lt"/>
            </a:endParaRPr>
          </a:p>
        </p:txBody>
      </p:sp>
      <p:sp>
        <p:nvSpPr>
          <p:cNvPr id="3" name="Title 2"/>
          <p:cNvSpPr>
            <a:spLocks noGrp="1"/>
          </p:cNvSpPr>
          <p:nvPr>
            <p:ph type="title"/>
          </p:nvPr>
        </p:nvSpPr>
        <p:spPr/>
        <p:txBody>
          <a:bodyPr/>
          <a:lstStyle/>
          <a:p>
            <a:r>
              <a:rPr lang="de-DE" dirty="0" smtClean="0"/>
              <a:t>Monitoring Scenarios – Tuning </a:t>
            </a:r>
            <a:r>
              <a:rPr lang="de-DE" dirty="0" err="1" smtClean="0"/>
              <a:t>and</a:t>
            </a:r>
            <a:r>
              <a:rPr lang="de-DE" dirty="0" smtClean="0"/>
              <a:t> </a:t>
            </a:r>
            <a:r>
              <a:rPr lang="de-DE" dirty="0" err="1" smtClean="0"/>
              <a:t>Blocking</a:t>
            </a:r>
            <a:r>
              <a:rPr lang="de-DE" dirty="0" smtClean="0"/>
              <a:t> </a:t>
            </a:r>
            <a:r>
              <a:rPr lang="de-DE" dirty="0" err="1" smtClean="0"/>
              <a:t>Issues</a:t>
            </a:r>
            <a:endParaRPr lang="de-DE" dirty="0"/>
          </a:p>
        </p:txBody>
      </p:sp>
      <p:sp>
        <p:nvSpPr>
          <p:cNvPr id="11" name="Rectangle 10"/>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10080000" y="5670000"/>
            <a:ext cx="2070000" cy="990000"/>
            <a:chOff x="10080000" y="449999"/>
            <a:chExt cx="2070000" cy="990000"/>
          </a:xfrm>
        </p:grpSpPr>
        <p:sp>
          <p:nvSpPr>
            <p:cNvPr id="13" name="Rounded Rectangular Callout 12"/>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14" name="TextBox 13"/>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spTree>
    <p:extLst>
      <p:ext uri="{BB962C8B-B14F-4D97-AF65-F5344CB8AC3E}">
        <p14:creationId xmlns:p14="http://schemas.microsoft.com/office/powerpoint/2010/main" val="3417998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de-DE" dirty="0" err="1" smtClean="0"/>
              <a:t>Creating</a:t>
            </a:r>
            <a:r>
              <a:rPr lang="de-DE" dirty="0" smtClean="0"/>
              <a:t> Extended Event Sessions in </a:t>
            </a:r>
            <a:r>
              <a:rPr lang="de-DE" dirty="0" err="1" smtClean="0"/>
              <a:t>the</a:t>
            </a:r>
            <a:r>
              <a:rPr lang="de-DE" dirty="0" smtClean="0"/>
              <a:t> GUI</a:t>
            </a:r>
            <a:endParaRPr lang="de-DE" dirty="0"/>
          </a:p>
        </p:txBody>
      </p:sp>
      <p:sp>
        <p:nvSpPr>
          <p:cNvPr id="11" name="Rectangle 10"/>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2" name="Group 11"/>
          <p:cNvGrpSpPr/>
          <p:nvPr/>
        </p:nvGrpSpPr>
        <p:grpSpPr>
          <a:xfrm>
            <a:off x="10080000" y="5670000"/>
            <a:ext cx="2070000" cy="990000"/>
            <a:chOff x="10080000" y="449999"/>
            <a:chExt cx="2070000" cy="990000"/>
          </a:xfrm>
        </p:grpSpPr>
        <p:sp>
          <p:nvSpPr>
            <p:cNvPr id="13" name="Rounded Rectangular Callout 12"/>
            <p:cNvSpPr/>
            <p:nvPr/>
          </p:nvSpPr>
          <p:spPr bwMode="auto">
            <a:xfrm>
              <a:off x="10080000" y="449999"/>
              <a:ext cx="2070000" cy="990000"/>
            </a:xfrm>
            <a:prstGeom prst="wedgeRoundRectCallout">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
          <p:nvSpPr>
            <p:cNvPr id="14" name="TextBox 13"/>
            <p:cNvSpPr txBox="1"/>
            <p:nvPr/>
          </p:nvSpPr>
          <p:spPr>
            <a:xfrm>
              <a:off x="10368000" y="576000"/>
              <a:ext cx="1530000" cy="720000"/>
            </a:xfrm>
            <a:prstGeom prst="rect">
              <a:avLst/>
            </a:prstGeom>
            <a:noFill/>
          </p:spPr>
          <p:txBody>
            <a:bodyPr wrap="none" lIns="182880" tIns="146304" rIns="182880" bIns="146304" rtlCol="0">
              <a:spAutoFit/>
            </a:bodyPr>
            <a:lstStyle/>
            <a:p>
              <a:pPr algn="ctr">
                <a:lnSpc>
                  <a:spcPct val="90000"/>
                </a:lnSpc>
              </a:pPr>
              <a:r>
                <a:rPr lang="de-DE" sz="3200" b="1" dirty="0" smtClean="0">
                  <a:solidFill>
                    <a:schemeClr val="bg1"/>
                  </a:solidFill>
                </a:rPr>
                <a:t>Demo</a:t>
              </a:r>
            </a:p>
          </p:txBody>
        </p:sp>
      </p:gr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998" y="1079998"/>
            <a:ext cx="6097290" cy="5545174"/>
          </a:xfrm>
          <a:prstGeom prst="rect">
            <a:avLst/>
          </a:prstGeom>
        </p:spPr>
      </p:pic>
      <p:sp>
        <p:nvSpPr>
          <p:cNvPr id="8" name="Content Placeholder 6"/>
          <p:cNvSpPr txBox="1">
            <a:spLocks/>
          </p:cNvSpPr>
          <p:nvPr/>
        </p:nvSpPr>
        <p:spPr>
          <a:xfrm>
            <a:off x="8639999" y="3796766"/>
            <a:ext cx="3780000" cy="1661931"/>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en-US" sz="1600" dirty="0" smtClean="0">
                <a:solidFill>
                  <a:schemeClr val="bg1"/>
                </a:solidFill>
              </a:rPr>
              <a:t>The GUI has been introduced with SQL Server 2012.</a:t>
            </a:r>
          </a:p>
          <a:p>
            <a:pPr marL="180000" indent="0">
              <a:lnSpc>
                <a:spcPct val="100000"/>
              </a:lnSpc>
              <a:spcBef>
                <a:spcPts val="0"/>
              </a:spcBef>
              <a:buNone/>
            </a:pPr>
            <a:endParaRPr lang="en-US" sz="1600" dirty="0" smtClean="0">
              <a:solidFill>
                <a:schemeClr val="bg1"/>
              </a:solidFill>
            </a:endParaRPr>
          </a:p>
          <a:p>
            <a:pPr marL="180000" indent="0">
              <a:lnSpc>
                <a:spcPct val="100000"/>
              </a:lnSpc>
              <a:spcBef>
                <a:spcPts val="0"/>
              </a:spcBef>
              <a:buNone/>
            </a:pPr>
            <a:r>
              <a:rPr lang="en-US" sz="1600" dirty="0" smtClean="0">
                <a:solidFill>
                  <a:schemeClr val="bg1"/>
                </a:solidFill>
              </a:rPr>
              <a:t>Also see </a:t>
            </a:r>
            <a:r>
              <a:rPr lang="en-US" sz="1600" dirty="0" err="1" smtClean="0">
                <a:solidFill>
                  <a:schemeClr val="bg1"/>
                </a:solidFill>
              </a:rPr>
              <a:t>SQLskills</a:t>
            </a:r>
            <a:r>
              <a:rPr lang="en-US" sz="1600" dirty="0" smtClean="0">
                <a:solidFill>
                  <a:schemeClr val="bg1"/>
                </a:solidFill>
              </a:rPr>
              <a:t> Add-In:</a:t>
            </a:r>
            <a:endParaRPr lang="en-US" sz="1600" dirty="0">
              <a:solidFill>
                <a:schemeClr val="bg1"/>
              </a:solidFill>
            </a:endParaRPr>
          </a:p>
          <a:p>
            <a:pPr marL="180000" indent="0">
              <a:lnSpc>
                <a:spcPct val="100000"/>
              </a:lnSpc>
              <a:spcBef>
                <a:spcPts val="0"/>
              </a:spcBef>
              <a:buNone/>
            </a:pPr>
            <a:r>
              <a:rPr lang="en-US" sz="1600" dirty="0" smtClean="0">
                <a:solidFill>
                  <a:schemeClr val="bg1"/>
                </a:solidFill>
                <a:hlinkClick r:id="rId4"/>
              </a:rPr>
              <a:t>SQL Server 2012 Extended Events Add-in to Manage 2008/R2 Instances</a:t>
            </a:r>
            <a:endParaRPr lang="en-US" sz="1600" dirty="0">
              <a:solidFill>
                <a:schemeClr val="bg1"/>
              </a:solidFill>
            </a:endParaRPr>
          </a:p>
        </p:txBody>
      </p:sp>
    </p:spTree>
    <p:extLst>
      <p:ext uri="{BB962C8B-B14F-4D97-AF65-F5344CB8AC3E}">
        <p14:creationId xmlns:p14="http://schemas.microsoft.com/office/powerpoint/2010/main" val="34049314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881" y="1"/>
            <a:ext cx="3108678" cy="1243471"/>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defTabSz="1268069" fontAlgn="base">
              <a:lnSpc>
                <a:spcPct val="90000"/>
              </a:lnSpc>
              <a:spcBef>
                <a:spcPct val="0"/>
              </a:spcBef>
              <a:spcAft>
                <a:spcPct val="0"/>
              </a:spcAft>
            </a:pPr>
            <a:endParaRPr lang="en-US" sz="1224" dirty="0">
              <a:gradFill>
                <a:gsLst>
                  <a:gs pos="0">
                    <a:srgbClr val="FFFFFF"/>
                  </a:gs>
                  <a:gs pos="100000">
                    <a:srgbClr val="FFFFFF"/>
                  </a:gs>
                </a:gsLst>
                <a:lin ang="5400000" scaled="0"/>
              </a:gradFill>
              <a:ea typeface="Segoe UI" pitchFamily="34" charset="0"/>
              <a:cs typeface="Segoe UI" pitchFamily="34" charset="0"/>
            </a:endParaRP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4400" y="75829"/>
            <a:ext cx="2938473" cy="1080618"/>
          </a:xfrm>
          <a:prstGeom prst="rect">
            <a:avLst/>
          </a:prstGeom>
        </p:spPr>
      </p:pic>
      <p:sp>
        <p:nvSpPr>
          <p:cNvPr id="5" name="Textfeld 6"/>
          <p:cNvSpPr txBox="1"/>
          <p:nvPr/>
        </p:nvSpPr>
        <p:spPr>
          <a:xfrm>
            <a:off x="274639" y="2880001"/>
            <a:ext cx="8100000" cy="760529"/>
          </a:xfrm>
          <a:prstGeom prst="rect">
            <a:avLst/>
          </a:prstGeom>
          <a:noFill/>
        </p:spPr>
        <p:txBody>
          <a:bodyPr wrap="square" rtlCol="0">
            <a:spAutoFit/>
          </a:bodyPr>
          <a:lstStyle/>
          <a:p>
            <a:pPr algn="ctr" defTabSz="902118"/>
            <a:r>
              <a:rPr lang="de-DE" sz="2368" b="1" dirty="0" smtClean="0">
                <a:solidFill>
                  <a:srgbClr val="000000"/>
                </a:solidFill>
                <a:ea typeface="Verdana" pitchFamily="34" charset="0"/>
                <a:cs typeface="Arial" pitchFamily="34" charset="0"/>
              </a:rPr>
              <a:t>„The </a:t>
            </a:r>
            <a:r>
              <a:rPr lang="de-DE" sz="2368" b="1" dirty="0" err="1" smtClean="0">
                <a:solidFill>
                  <a:srgbClr val="000000"/>
                </a:solidFill>
                <a:ea typeface="Verdana" pitchFamily="34" charset="0"/>
                <a:cs typeface="Arial" pitchFamily="34" charset="0"/>
              </a:rPr>
              <a:t>secret</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of</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success</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is</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constancy</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of</a:t>
            </a:r>
            <a:r>
              <a:rPr lang="de-DE" sz="2368" b="1" dirty="0" smtClean="0">
                <a:solidFill>
                  <a:srgbClr val="000000"/>
                </a:solidFill>
                <a:ea typeface="Verdana" pitchFamily="34" charset="0"/>
                <a:cs typeface="Arial" pitchFamily="34" charset="0"/>
              </a:rPr>
              <a:t> </a:t>
            </a:r>
            <a:r>
              <a:rPr lang="de-DE" sz="2368" b="1" dirty="0" err="1" smtClean="0">
                <a:solidFill>
                  <a:srgbClr val="000000"/>
                </a:solidFill>
                <a:ea typeface="Verdana" pitchFamily="34" charset="0"/>
                <a:cs typeface="Arial" pitchFamily="34" charset="0"/>
              </a:rPr>
              <a:t>purpose</a:t>
            </a:r>
            <a:r>
              <a:rPr lang="de-DE" sz="2368" b="1" dirty="0" smtClean="0">
                <a:solidFill>
                  <a:srgbClr val="000000"/>
                </a:solidFill>
                <a:ea typeface="Verdana" pitchFamily="34" charset="0"/>
                <a:cs typeface="Arial" pitchFamily="34" charset="0"/>
              </a:rPr>
              <a:t>.“</a:t>
            </a:r>
            <a:endParaRPr lang="de-DE" sz="2368" b="1" dirty="0">
              <a:solidFill>
                <a:srgbClr val="000000"/>
              </a:solidFill>
              <a:ea typeface="Verdana" pitchFamily="34" charset="0"/>
              <a:cs typeface="Arial" pitchFamily="34" charset="0"/>
            </a:endParaRPr>
          </a:p>
          <a:p>
            <a:pPr algn="ctr" defTabSz="902118"/>
            <a:r>
              <a:rPr lang="de-DE" sz="1974" i="1" dirty="0">
                <a:solidFill>
                  <a:srgbClr val="000000"/>
                </a:solidFill>
                <a:ea typeface="Verdana" pitchFamily="34" charset="0"/>
                <a:cs typeface="Arial" pitchFamily="34" charset="0"/>
              </a:rPr>
              <a:t>Benjamin Disraeli</a:t>
            </a:r>
            <a:r>
              <a:rPr lang="de-DE" sz="1974" dirty="0">
                <a:solidFill>
                  <a:srgbClr val="000000"/>
                </a:solidFill>
                <a:ea typeface="Verdana" pitchFamily="34" charset="0"/>
                <a:cs typeface="Arial" pitchFamily="34" charset="0"/>
              </a:rPr>
              <a:t> [1804-1881]; brit. </a:t>
            </a:r>
            <a:r>
              <a:rPr lang="de-DE" sz="1974" dirty="0" err="1" smtClean="0">
                <a:solidFill>
                  <a:srgbClr val="000000"/>
                </a:solidFill>
                <a:ea typeface="Verdana" pitchFamily="34" charset="0"/>
                <a:cs typeface="Arial" pitchFamily="34" charset="0"/>
              </a:rPr>
              <a:t>politician</a:t>
            </a:r>
            <a:endParaRPr lang="de-DE" sz="1974" dirty="0">
              <a:solidFill>
                <a:srgbClr val="000000"/>
              </a:solidFill>
              <a:ea typeface="Verdana" pitchFamily="34" charset="0"/>
              <a:cs typeface="Arial" pitchFamily="34" charset="0"/>
            </a:endParaRPr>
          </a:p>
        </p:txBody>
      </p:sp>
      <p:sp>
        <p:nvSpPr>
          <p:cNvPr id="6" name="Rectangle 5"/>
          <p:cNvSpPr/>
          <p:nvPr/>
        </p:nvSpPr>
        <p:spPr bwMode="white">
          <a:xfrm>
            <a:off x="8640000" y="0"/>
            <a:ext cx="3796474" cy="6984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7" name="Gerader Verbinder 3"/>
          <p:cNvCxnSpPr/>
          <p:nvPr/>
        </p:nvCxnSpPr>
        <p:spPr>
          <a:xfrm>
            <a:off x="8640000" y="1159477"/>
            <a:ext cx="379800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730000" y="360000"/>
            <a:ext cx="3600000" cy="63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dirty="0" smtClean="0">
                <a:solidFill>
                  <a:srgbClr val="FFFFFF"/>
                </a:solidFill>
              </a:rPr>
              <a:t>SQL2Go Series</a:t>
            </a:r>
            <a:endParaRPr lang="de-DE" dirty="0">
              <a:solidFill>
                <a:srgbClr val="FFFFFF"/>
              </a:solidFill>
            </a:endParaRPr>
          </a:p>
        </p:txBody>
      </p:sp>
      <p:sp>
        <p:nvSpPr>
          <p:cNvPr id="9" name="Title 4"/>
          <p:cNvSpPr txBox="1">
            <a:spLocks/>
          </p:cNvSpPr>
          <p:nvPr/>
        </p:nvSpPr>
        <p:spPr>
          <a:xfrm>
            <a:off x="8730000" y="1499952"/>
            <a:ext cx="3600000" cy="99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sz="2000" dirty="0" smtClean="0">
                <a:solidFill>
                  <a:srgbClr val="FFFFFF"/>
                </a:solidFill>
              </a:rPr>
              <a:t>Sep 09 | 10 – 11 AM</a:t>
            </a:r>
          </a:p>
          <a:p>
            <a:pPr algn="ctr"/>
            <a:r>
              <a:rPr lang="de-DE" sz="2000" dirty="0" smtClean="0">
                <a:solidFill>
                  <a:srgbClr val="FFFFFF"/>
                </a:solidFill>
              </a:rPr>
              <a:t>In-Memory OLTP – Extreme Transaction Processing</a:t>
            </a:r>
            <a:endParaRPr lang="de-DE" sz="2000" dirty="0">
              <a:solidFill>
                <a:srgbClr val="FFFFFF"/>
              </a:solidFill>
            </a:endParaRPr>
          </a:p>
        </p:txBody>
      </p:sp>
    </p:spTree>
    <p:extLst>
      <p:ext uri="{BB962C8B-B14F-4D97-AF65-F5344CB8AC3E}">
        <p14:creationId xmlns:p14="http://schemas.microsoft.com/office/powerpoint/2010/main" val="39178834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49"/>
            <a:ext cx="8100000" cy="4801252"/>
          </a:xfrm>
        </p:spPr>
        <p:txBody>
          <a:bodyPr/>
          <a:lstStyle/>
          <a:p>
            <a:pPr lvl="1">
              <a:lnSpc>
                <a:spcPts val="3000"/>
              </a:lnSpc>
              <a:tabLst>
                <a:tab pos="1435100" algn="l"/>
              </a:tabLst>
            </a:pPr>
            <a:r>
              <a:rPr lang="en-US" b="1" dirty="0"/>
              <a:t>Jul 15	</a:t>
            </a:r>
            <a:r>
              <a:rPr lang="en-US" b="1" dirty="0" smtClean="0"/>
              <a:t>New </a:t>
            </a:r>
            <a:r>
              <a:rPr lang="en-US" b="1" dirty="0"/>
              <a:t>Features</a:t>
            </a:r>
          </a:p>
          <a:p>
            <a:pPr lvl="1">
              <a:lnSpc>
                <a:spcPts val="3000"/>
              </a:lnSpc>
              <a:tabLst>
                <a:tab pos="1435100" algn="l"/>
              </a:tabLst>
            </a:pPr>
            <a:r>
              <a:rPr lang="en-US" b="1" dirty="0"/>
              <a:t>Jul 29	Configuration and Maintenance</a:t>
            </a:r>
          </a:p>
          <a:p>
            <a:pPr marL="342777" lvl="1" indent="0">
              <a:lnSpc>
                <a:spcPts val="3000"/>
              </a:lnSpc>
              <a:spcBef>
                <a:spcPts val="0"/>
              </a:spcBef>
              <a:buNone/>
              <a:tabLst>
                <a:tab pos="1435100" algn="l"/>
              </a:tabLst>
            </a:pPr>
            <a:r>
              <a:rPr lang="en-US" b="1" dirty="0" smtClean="0"/>
              <a:t>	</a:t>
            </a:r>
            <a:r>
              <a:rPr lang="en-US" dirty="0" smtClean="0"/>
              <a:t>Vacation Time</a:t>
            </a:r>
          </a:p>
          <a:p>
            <a:pPr lvl="1">
              <a:lnSpc>
                <a:spcPts val="3000"/>
              </a:lnSpc>
              <a:tabLst>
                <a:tab pos="1435100" algn="l"/>
              </a:tabLst>
            </a:pPr>
            <a:r>
              <a:rPr lang="en-US" b="1" dirty="0">
                <a:solidFill>
                  <a:srgbClr val="0072C6"/>
                </a:solidFill>
              </a:rPr>
              <a:t>Aug 26	Monitoring with Extended Events</a:t>
            </a:r>
          </a:p>
          <a:p>
            <a:pPr lvl="1">
              <a:lnSpc>
                <a:spcPts val="3000"/>
              </a:lnSpc>
              <a:tabLst>
                <a:tab pos="1435100" algn="l"/>
              </a:tabLst>
            </a:pPr>
            <a:r>
              <a:rPr lang="en-US" b="1" dirty="0" smtClean="0"/>
              <a:t>Sep 09	In-Memory OLTP - Extreme Transaction Processing</a:t>
            </a:r>
          </a:p>
          <a:p>
            <a:pPr lvl="1">
              <a:lnSpc>
                <a:spcPts val="3000"/>
              </a:lnSpc>
              <a:tabLst>
                <a:tab pos="1435100" algn="l"/>
              </a:tabLst>
            </a:pPr>
            <a:r>
              <a:rPr lang="en-US" b="1" dirty="0" smtClean="0"/>
              <a:t>Sep 23	In-Memory </a:t>
            </a:r>
            <a:r>
              <a:rPr lang="en-US" b="1" dirty="0"/>
              <a:t>DWH - </a:t>
            </a:r>
            <a:r>
              <a:rPr lang="en-US" b="1" dirty="0" err="1"/>
              <a:t>Columnstore</a:t>
            </a:r>
            <a:r>
              <a:rPr lang="en-US" b="1" dirty="0"/>
              <a:t> Index</a:t>
            </a:r>
          </a:p>
          <a:p>
            <a:pPr marL="342777" lvl="1" indent="0">
              <a:lnSpc>
                <a:spcPts val="3000"/>
              </a:lnSpc>
              <a:spcBef>
                <a:spcPts val="0"/>
              </a:spcBef>
              <a:buNone/>
              <a:tabLst>
                <a:tab pos="1435100" algn="l"/>
              </a:tabLst>
            </a:pPr>
            <a:r>
              <a:rPr lang="en-US" b="1" dirty="0" smtClean="0"/>
              <a:t>Oct 07	Security and Isolation</a:t>
            </a:r>
          </a:p>
          <a:p>
            <a:pPr marL="342777" lvl="1" indent="0">
              <a:lnSpc>
                <a:spcPts val="3000"/>
              </a:lnSpc>
              <a:spcBef>
                <a:spcPts val="0"/>
              </a:spcBef>
              <a:buNone/>
              <a:tabLst>
                <a:tab pos="1435100" algn="l"/>
              </a:tabLst>
            </a:pPr>
            <a:r>
              <a:rPr lang="en-US" b="1" dirty="0" smtClean="0"/>
              <a:t>Oct 21	Scalability and Resource Governance</a:t>
            </a:r>
          </a:p>
          <a:p>
            <a:pPr marL="342777" lvl="1" indent="0">
              <a:lnSpc>
                <a:spcPts val="3000"/>
              </a:lnSpc>
              <a:spcBef>
                <a:spcPts val="0"/>
              </a:spcBef>
              <a:buNone/>
              <a:tabLst>
                <a:tab pos="1435100" algn="l"/>
              </a:tabLst>
            </a:pPr>
            <a:r>
              <a:rPr lang="en-US" b="1" dirty="0" smtClean="0"/>
              <a:t>Nov 04	High Availability and Disaster Recovery Scenarios</a:t>
            </a:r>
          </a:p>
          <a:p>
            <a:pPr marL="342777" lvl="1" indent="0">
              <a:lnSpc>
                <a:spcPts val="3000"/>
              </a:lnSpc>
              <a:spcBef>
                <a:spcPts val="0"/>
              </a:spcBef>
              <a:buNone/>
              <a:tabLst>
                <a:tab pos="1435100" algn="l"/>
              </a:tabLst>
            </a:pPr>
            <a:r>
              <a:rPr lang="en-US" b="1" dirty="0" smtClean="0"/>
              <a:t>Nov 18	SQL Server and Azure</a:t>
            </a:r>
          </a:p>
          <a:p>
            <a:pPr lvl="1">
              <a:lnSpc>
                <a:spcPts val="3000"/>
              </a:lnSpc>
              <a:tabLst>
                <a:tab pos="1435100" algn="l"/>
              </a:tabLst>
            </a:pPr>
            <a:r>
              <a:rPr lang="de-DE" b="1" dirty="0" err="1" smtClean="0"/>
              <a:t>Dec</a:t>
            </a:r>
            <a:r>
              <a:rPr lang="de-DE" b="1" dirty="0" smtClean="0"/>
              <a:t> 09	Modern </a:t>
            </a:r>
            <a:r>
              <a:rPr lang="de-DE" b="1" dirty="0"/>
              <a:t>Data Warehousing und Big </a:t>
            </a:r>
            <a:r>
              <a:rPr lang="de-DE" b="1" dirty="0" smtClean="0"/>
              <a:t>Data</a:t>
            </a:r>
          </a:p>
          <a:p>
            <a:pPr lvl="1">
              <a:lnSpc>
                <a:spcPts val="3000"/>
              </a:lnSpc>
              <a:tabLst>
                <a:tab pos="1435100" algn="l"/>
              </a:tabLst>
            </a:pPr>
            <a:r>
              <a:rPr lang="en-US" b="1" dirty="0" smtClean="0"/>
              <a:t>Dec 16	Microsoft </a:t>
            </a:r>
            <a:r>
              <a:rPr lang="en-US" b="1" dirty="0"/>
              <a:t>Self Service </a:t>
            </a:r>
            <a:r>
              <a:rPr lang="en-US" b="1" dirty="0" smtClean="0"/>
              <a:t>and </a:t>
            </a:r>
            <a:r>
              <a:rPr lang="en-US" b="1" dirty="0"/>
              <a:t>Power BI</a:t>
            </a:r>
            <a:endParaRPr lang="en-US" b="1" dirty="0" smtClean="0"/>
          </a:p>
        </p:txBody>
      </p:sp>
      <p:sp>
        <p:nvSpPr>
          <p:cNvPr id="5" name="Title 4"/>
          <p:cNvSpPr>
            <a:spLocks noGrp="1"/>
          </p:cNvSpPr>
          <p:nvPr>
            <p:ph type="title"/>
          </p:nvPr>
        </p:nvSpPr>
        <p:spPr/>
        <p:txBody>
          <a:bodyPr/>
          <a:lstStyle/>
          <a:p>
            <a:r>
              <a:rPr lang="de-DE" dirty="0" smtClean="0"/>
              <a:t>SQL2Go – SQL Server 2014</a:t>
            </a:r>
            <a:endParaRPr lang="de-DE" dirty="0"/>
          </a:p>
        </p:txBody>
      </p:sp>
      <p:sp>
        <p:nvSpPr>
          <p:cNvPr id="7" name="Rectangle 6"/>
          <p:cNvSpPr/>
          <p:nvPr/>
        </p:nvSpPr>
        <p:spPr bwMode="white">
          <a:xfrm>
            <a:off x="8640000" y="0"/>
            <a:ext cx="3796474" cy="6984000"/>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0" name="Gerader Verbinder 3"/>
          <p:cNvCxnSpPr/>
          <p:nvPr/>
        </p:nvCxnSpPr>
        <p:spPr>
          <a:xfrm>
            <a:off x="8640000" y="1159477"/>
            <a:ext cx="379800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730000" y="360000"/>
            <a:ext cx="3600000" cy="63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dirty="0" smtClean="0">
                <a:solidFill>
                  <a:srgbClr val="FFFFFF"/>
                </a:solidFill>
              </a:rPr>
              <a:t>Webcast Series</a:t>
            </a:r>
            <a:endParaRPr lang="de-DE" dirty="0">
              <a:solidFill>
                <a:srgbClr val="FFFFFF"/>
              </a:solidFill>
            </a:endParaRPr>
          </a:p>
        </p:txBody>
      </p:sp>
      <p:sp>
        <p:nvSpPr>
          <p:cNvPr id="9" name="Title 4"/>
          <p:cNvSpPr txBox="1">
            <a:spLocks/>
          </p:cNvSpPr>
          <p:nvPr/>
        </p:nvSpPr>
        <p:spPr>
          <a:xfrm>
            <a:off x="8730000" y="1499952"/>
            <a:ext cx="3600000" cy="54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sz="2000" dirty="0" err="1" smtClean="0">
                <a:solidFill>
                  <a:srgbClr val="FFFFFF"/>
                </a:solidFill>
              </a:rPr>
              <a:t>Biweekly</a:t>
            </a:r>
            <a:r>
              <a:rPr lang="de-DE" sz="2000" dirty="0" smtClean="0">
                <a:solidFill>
                  <a:srgbClr val="FFFFFF"/>
                </a:solidFill>
              </a:rPr>
              <a:t> | </a:t>
            </a:r>
            <a:r>
              <a:rPr lang="de-DE" sz="2000" dirty="0" err="1" smtClean="0">
                <a:solidFill>
                  <a:srgbClr val="FFFFFF"/>
                </a:solidFill>
              </a:rPr>
              <a:t>Tuesday</a:t>
            </a:r>
            <a:r>
              <a:rPr lang="de-DE" sz="2000" dirty="0" smtClean="0">
                <a:solidFill>
                  <a:srgbClr val="FFFFFF"/>
                </a:solidFill>
              </a:rPr>
              <a:t>, 10 – 11  AM</a:t>
            </a:r>
            <a:endParaRPr lang="de-DE" sz="2000" dirty="0">
              <a:solidFill>
                <a:srgbClr val="FFFFFF"/>
              </a:solidFill>
            </a:endParaRPr>
          </a:p>
        </p:txBody>
      </p:sp>
    </p:spTree>
    <p:extLst>
      <p:ext uri="{BB962C8B-B14F-4D97-AF65-F5344CB8AC3E}">
        <p14:creationId xmlns:p14="http://schemas.microsoft.com/office/powerpoint/2010/main" val="17796633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638" y="1212849"/>
            <a:ext cx="8100000" cy="4416531"/>
          </a:xfrm>
        </p:spPr>
        <p:txBody>
          <a:bodyPr/>
          <a:lstStyle/>
          <a:p>
            <a:pPr marL="342777" lvl="1" indent="0">
              <a:lnSpc>
                <a:spcPts val="3000"/>
              </a:lnSpc>
              <a:spcBef>
                <a:spcPts val="0"/>
              </a:spcBef>
              <a:buNone/>
            </a:pPr>
            <a:r>
              <a:rPr lang="en-US" b="1" dirty="0" smtClean="0"/>
              <a:t>Introduction to Extended Events</a:t>
            </a:r>
          </a:p>
          <a:p>
            <a:pPr lvl="2">
              <a:lnSpc>
                <a:spcPts val="2400"/>
              </a:lnSpc>
            </a:pPr>
            <a:r>
              <a:rPr lang="en-US" dirty="0" smtClean="0"/>
              <a:t>Why Extended Events?</a:t>
            </a:r>
          </a:p>
          <a:p>
            <a:pPr lvl="2">
              <a:lnSpc>
                <a:spcPts val="2400"/>
              </a:lnSpc>
            </a:pPr>
            <a:r>
              <a:rPr lang="en-US" dirty="0" smtClean="0"/>
              <a:t>Overhead of SQL Trace vs. Extended Events</a:t>
            </a:r>
          </a:p>
          <a:p>
            <a:pPr lvl="2">
              <a:lnSpc>
                <a:spcPts val="2400"/>
              </a:lnSpc>
            </a:pPr>
            <a:r>
              <a:rPr lang="en-US" dirty="0" smtClean="0"/>
              <a:t>Targets and </a:t>
            </a:r>
            <a:r>
              <a:rPr lang="de-DE" dirty="0" smtClean="0"/>
              <a:t>Historical </a:t>
            </a:r>
            <a:r>
              <a:rPr lang="de-DE" dirty="0"/>
              <a:t>System </a:t>
            </a:r>
            <a:r>
              <a:rPr lang="de-DE" dirty="0" err="1"/>
              <a:t>Health</a:t>
            </a:r>
            <a:endParaRPr lang="en-US" dirty="0"/>
          </a:p>
          <a:p>
            <a:pPr marL="342777" lvl="1" indent="0">
              <a:lnSpc>
                <a:spcPts val="3000"/>
              </a:lnSpc>
              <a:spcBef>
                <a:spcPts val="0"/>
              </a:spcBef>
              <a:buNone/>
            </a:pPr>
            <a:r>
              <a:rPr lang="en-US" b="1" dirty="0" smtClean="0"/>
              <a:t>Monitoring Scenarios</a:t>
            </a:r>
          </a:p>
          <a:p>
            <a:pPr lvl="2">
              <a:lnSpc>
                <a:spcPts val="2400"/>
              </a:lnSpc>
            </a:pPr>
            <a:r>
              <a:rPr lang="en-US" dirty="0" err="1" smtClean="0"/>
              <a:t>TempDb</a:t>
            </a:r>
            <a:r>
              <a:rPr lang="en-US" dirty="0" smtClean="0"/>
              <a:t> Contention</a:t>
            </a:r>
          </a:p>
          <a:p>
            <a:pPr lvl="2">
              <a:lnSpc>
                <a:spcPts val="2400"/>
              </a:lnSpc>
            </a:pPr>
            <a:r>
              <a:rPr lang="en-US" dirty="0" smtClean="0"/>
              <a:t>Query Performance</a:t>
            </a:r>
          </a:p>
          <a:p>
            <a:pPr lvl="2">
              <a:lnSpc>
                <a:spcPts val="2400"/>
              </a:lnSpc>
            </a:pPr>
            <a:r>
              <a:rPr lang="en-US" dirty="0" smtClean="0"/>
              <a:t>Session Level Waits</a:t>
            </a:r>
          </a:p>
          <a:p>
            <a:pPr lvl="2">
              <a:lnSpc>
                <a:spcPts val="2400"/>
              </a:lnSpc>
            </a:pPr>
            <a:r>
              <a:rPr lang="en-US" dirty="0" smtClean="0"/>
              <a:t>Page Splits</a:t>
            </a:r>
          </a:p>
          <a:p>
            <a:pPr lvl="2">
              <a:lnSpc>
                <a:spcPts val="2400"/>
              </a:lnSpc>
            </a:pPr>
            <a:r>
              <a:rPr lang="en-US" dirty="0" smtClean="0"/>
              <a:t>Blocking Issues</a:t>
            </a:r>
          </a:p>
          <a:p>
            <a:pPr lvl="2">
              <a:lnSpc>
                <a:spcPts val="2400"/>
              </a:lnSpc>
            </a:pPr>
            <a:r>
              <a:rPr lang="en-US" dirty="0" smtClean="0"/>
              <a:t>Lock Escalation</a:t>
            </a:r>
            <a:endParaRPr lang="en-US" dirty="0"/>
          </a:p>
          <a:p>
            <a:pPr lvl="2">
              <a:lnSpc>
                <a:spcPts val="2400"/>
              </a:lnSpc>
            </a:pPr>
            <a:r>
              <a:rPr lang="en-US" dirty="0" smtClean="0"/>
              <a:t>Deadlocks</a:t>
            </a:r>
          </a:p>
          <a:p>
            <a:pPr lvl="1">
              <a:lnSpc>
                <a:spcPts val="3000"/>
              </a:lnSpc>
            </a:pPr>
            <a:r>
              <a:rPr lang="en-US" b="1" dirty="0" smtClean="0"/>
              <a:t>Creating Extended Event Sessions in the GUI</a:t>
            </a:r>
            <a:endParaRPr lang="en-US" b="1" dirty="0"/>
          </a:p>
        </p:txBody>
      </p:sp>
      <p:sp>
        <p:nvSpPr>
          <p:cNvPr id="5" name="Title 4"/>
          <p:cNvSpPr>
            <a:spLocks noGrp="1"/>
          </p:cNvSpPr>
          <p:nvPr>
            <p:ph type="title"/>
          </p:nvPr>
        </p:nvSpPr>
        <p:spPr/>
        <p:txBody>
          <a:bodyPr/>
          <a:lstStyle/>
          <a:p>
            <a:r>
              <a:rPr lang="de-DE" dirty="0" smtClean="0"/>
              <a:t>Agenda</a:t>
            </a:r>
            <a:endParaRPr lang="de-DE" dirty="0"/>
          </a:p>
        </p:txBody>
      </p:sp>
      <p:sp>
        <p:nvSpPr>
          <p:cNvPr id="7" name="Rectangle 6"/>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10" name="Gerader Verbinder 3"/>
          <p:cNvCxnSpPr/>
          <p:nvPr/>
        </p:nvCxnSpPr>
        <p:spPr>
          <a:xfrm>
            <a:off x="8640000" y="1159477"/>
            <a:ext cx="3798000" cy="0"/>
          </a:xfrm>
          <a:prstGeom prst="line">
            <a:avLst/>
          </a:prstGeom>
          <a:ln w="1905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Title 4"/>
          <p:cNvSpPr txBox="1">
            <a:spLocks/>
          </p:cNvSpPr>
          <p:nvPr/>
        </p:nvSpPr>
        <p:spPr>
          <a:xfrm>
            <a:off x="8730000" y="360000"/>
            <a:ext cx="3600000" cy="630000"/>
          </a:xfrm>
          <a:prstGeom prst="rect">
            <a:avLst/>
          </a:prstGeom>
        </p:spPr>
        <p:txBody>
          <a:bodyPr vert="horz" wrap="square" lIns="146252" tIns="91409" rIns="146252" bIns="91409" rtlCol="0" anchor="t">
            <a:noAutofit/>
          </a:bodyPr>
          <a:lstStyle>
            <a:lvl1pPr algn="l" defTabSz="932404" rtl="0" eaLnBrk="1" latinLnBrk="0" hangingPunct="1">
              <a:lnSpc>
                <a:spcPct val="90000"/>
              </a:lnSpc>
              <a:spcBef>
                <a:spcPct val="0"/>
              </a:spcBef>
              <a:buNone/>
              <a:defRPr lang="en-US" sz="32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gn="ctr"/>
            <a:r>
              <a:rPr lang="de-DE" dirty="0" smtClean="0">
                <a:solidFill>
                  <a:srgbClr val="FFFFFF"/>
                </a:solidFill>
              </a:rPr>
              <a:t>SQL Server 2014</a:t>
            </a:r>
            <a:endParaRPr lang="de-DE" dirty="0">
              <a:solidFill>
                <a:srgbClr val="FFFFFF"/>
              </a:solidFill>
            </a:endParaRPr>
          </a:p>
        </p:txBody>
      </p:sp>
    </p:spTree>
    <p:extLst>
      <p:ext uri="{BB962C8B-B14F-4D97-AF65-F5344CB8AC3E}">
        <p14:creationId xmlns:p14="http://schemas.microsoft.com/office/powerpoint/2010/main" val="34705745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49"/>
            <a:ext cx="8101266" cy="4860000"/>
          </a:xfrm>
        </p:spPr>
        <p:txBody>
          <a:bodyPr/>
          <a:lstStyle/>
          <a:p>
            <a:pPr>
              <a:spcAft>
                <a:spcPts val="300"/>
              </a:spcAft>
            </a:pPr>
            <a:r>
              <a:rPr lang="de-DE" sz="1800" b="1" dirty="0">
                <a:latin typeface="+mn-lt"/>
              </a:rPr>
              <a:t>Event </a:t>
            </a:r>
            <a:r>
              <a:rPr lang="de-DE" sz="1800" b="1" dirty="0" err="1">
                <a:latin typeface="+mn-lt"/>
              </a:rPr>
              <a:t>handling</a:t>
            </a:r>
            <a:r>
              <a:rPr lang="de-DE" sz="1800" b="1" dirty="0">
                <a:latin typeface="+mn-lt"/>
              </a:rPr>
              <a:t> </a:t>
            </a:r>
            <a:r>
              <a:rPr lang="de-DE" sz="1800" b="1" dirty="0" err="1">
                <a:latin typeface="+mn-lt"/>
              </a:rPr>
              <a:t>system</a:t>
            </a:r>
            <a:r>
              <a:rPr lang="de-DE" sz="1800" b="1" dirty="0">
                <a:latin typeface="+mn-lt"/>
              </a:rPr>
              <a:t> for SQL Server</a:t>
            </a:r>
          </a:p>
          <a:p>
            <a:pPr lvl="1">
              <a:spcAft>
                <a:spcPts val="300"/>
              </a:spcAft>
            </a:pPr>
            <a:r>
              <a:rPr lang="en-US" sz="1600" dirty="0"/>
              <a:t>Built upon Event Tracing for Windows (ETW)</a:t>
            </a:r>
          </a:p>
          <a:p>
            <a:pPr lvl="1">
              <a:spcAft>
                <a:spcPts val="300"/>
              </a:spcAft>
            </a:pPr>
            <a:r>
              <a:rPr lang="de-DE" sz="1600" dirty="0" err="1"/>
              <a:t>Highly</a:t>
            </a:r>
            <a:r>
              <a:rPr lang="de-DE" sz="1600" dirty="0"/>
              <a:t> </a:t>
            </a:r>
            <a:r>
              <a:rPr lang="de-DE" sz="1600" dirty="0" err="1"/>
              <a:t>scalable</a:t>
            </a:r>
            <a:r>
              <a:rPr lang="de-DE" sz="1600" dirty="0"/>
              <a:t> </a:t>
            </a:r>
            <a:r>
              <a:rPr lang="de-DE" sz="1600" dirty="0" err="1"/>
              <a:t>and</a:t>
            </a:r>
            <a:r>
              <a:rPr lang="de-DE" sz="1600" dirty="0"/>
              <a:t> </a:t>
            </a:r>
            <a:r>
              <a:rPr lang="de-DE" sz="1600" dirty="0" err="1"/>
              <a:t>configurable</a:t>
            </a:r>
            <a:endParaRPr lang="de-DE" sz="1600" dirty="0"/>
          </a:p>
          <a:p>
            <a:pPr lvl="2">
              <a:spcAft>
                <a:spcPts val="300"/>
              </a:spcAft>
            </a:pPr>
            <a:r>
              <a:rPr lang="de-DE" sz="1400" dirty="0"/>
              <a:t>2 µs / </a:t>
            </a:r>
            <a:r>
              <a:rPr lang="de-DE" sz="1400" dirty="0" err="1"/>
              <a:t>event</a:t>
            </a:r>
            <a:r>
              <a:rPr lang="de-DE" sz="1400" dirty="0"/>
              <a:t> -&gt; 20.000 </a:t>
            </a:r>
            <a:r>
              <a:rPr lang="de-DE" sz="1400" dirty="0" err="1"/>
              <a:t>events</a:t>
            </a:r>
            <a:r>
              <a:rPr lang="de-DE" sz="1400" dirty="0"/>
              <a:t> ; 2 GHz CPU, 1 GB RAM, ~ 2% CPU</a:t>
            </a:r>
          </a:p>
          <a:p>
            <a:pPr lvl="1">
              <a:spcAft>
                <a:spcPts val="300"/>
              </a:spcAft>
            </a:pPr>
            <a:r>
              <a:rPr lang="en-US" sz="1600" dirty="0"/>
              <a:t>More flexible and powerful than SQL Trace</a:t>
            </a:r>
          </a:p>
          <a:p>
            <a:pPr lvl="2">
              <a:spcAft>
                <a:spcPts val="300"/>
              </a:spcAft>
            </a:pPr>
            <a:r>
              <a:rPr lang="en-US" sz="1400" dirty="0"/>
              <a:t>More detailed low-level data such as </a:t>
            </a:r>
            <a:r>
              <a:rPr lang="en-US" sz="1400" dirty="0" err="1"/>
              <a:t>callstacks</a:t>
            </a:r>
            <a:r>
              <a:rPr lang="en-US" sz="1400" dirty="0"/>
              <a:t> available, less overhead</a:t>
            </a:r>
          </a:p>
          <a:p>
            <a:pPr lvl="1">
              <a:spcAft>
                <a:spcPts val="300"/>
              </a:spcAft>
            </a:pPr>
            <a:r>
              <a:rPr lang="de-DE" sz="1600" dirty="0"/>
              <a:t>Not </a:t>
            </a:r>
            <a:r>
              <a:rPr lang="de-DE" sz="1600" dirty="0" err="1"/>
              <a:t>currently</a:t>
            </a:r>
            <a:r>
              <a:rPr lang="de-DE" sz="1600" dirty="0"/>
              <a:t> a </a:t>
            </a:r>
            <a:r>
              <a:rPr lang="de-DE" sz="1600" dirty="0" err="1"/>
              <a:t>replacement</a:t>
            </a:r>
            <a:r>
              <a:rPr lang="de-DE" sz="1600" dirty="0"/>
              <a:t> for </a:t>
            </a:r>
            <a:r>
              <a:rPr lang="de-DE" sz="1600" dirty="0" err="1"/>
              <a:t>existing</a:t>
            </a:r>
            <a:r>
              <a:rPr lang="de-DE" sz="1600" dirty="0"/>
              <a:t> </a:t>
            </a:r>
            <a:r>
              <a:rPr lang="de-DE" sz="1600" dirty="0" err="1"/>
              <a:t>diagnostic</a:t>
            </a:r>
            <a:r>
              <a:rPr lang="de-DE" sz="1600" dirty="0"/>
              <a:t> </a:t>
            </a:r>
            <a:r>
              <a:rPr lang="de-DE" sz="1600" dirty="0" err="1"/>
              <a:t>features</a:t>
            </a:r>
            <a:r>
              <a:rPr lang="de-DE" sz="1600" dirty="0"/>
              <a:t> (SQL Trace)</a:t>
            </a:r>
          </a:p>
          <a:p>
            <a:pPr>
              <a:spcAft>
                <a:spcPts val="300"/>
              </a:spcAft>
            </a:pPr>
            <a:endParaRPr lang="de-DE" sz="1800" b="1" dirty="0">
              <a:latin typeface="+mn-lt"/>
            </a:endParaRPr>
          </a:p>
          <a:p>
            <a:pPr>
              <a:spcAft>
                <a:spcPts val="300"/>
              </a:spcAft>
            </a:pPr>
            <a:r>
              <a:rPr lang="de-DE" sz="1800" b="1" dirty="0">
                <a:latin typeface="+mn-lt"/>
              </a:rPr>
              <a:t>Collection </a:t>
            </a:r>
            <a:r>
              <a:rPr lang="de-DE" sz="1800" b="1" dirty="0" err="1">
                <a:latin typeface="+mn-lt"/>
              </a:rPr>
              <a:t>of</a:t>
            </a:r>
            <a:r>
              <a:rPr lang="de-DE" sz="1800" b="1" dirty="0">
                <a:latin typeface="+mn-lt"/>
              </a:rPr>
              <a:t> </a:t>
            </a:r>
            <a:r>
              <a:rPr lang="de-DE" sz="1800" b="1" dirty="0" err="1">
                <a:latin typeface="+mn-lt"/>
              </a:rPr>
              <a:t>services</a:t>
            </a:r>
            <a:r>
              <a:rPr lang="de-DE" sz="1800" b="1" dirty="0">
                <a:latin typeface="+mn-lt"/>
              </a:rPr>
              <a:t> </a:t>
            </a:r>
            <a:r>
              <a:rPr lang="de-DE" sz="1800" b="1" dirty="0" err="1">
                <a:latin typeface="+mn-lt"/>
              </a:rPr>
              <a:t>and</a:t>
            </a:r>
            <a:r>
              <a:rPr lang="de-DE" sz="1800" b="1" dirty="0">
                <a:latin typeface="+mn-lt"/>
              </a:rPr>
              <a:t> </a:t>
            </a:r>
            <a:r>
              <a:rPr lang="de-DE" sz="1800" b="1" dirty="0" err="1">
                <a:latin typeface="+mn-lt"/>
              </a:rPr>
              <a:t>objects</a:t>
            </a:r>
            <a:r>
              <a:rPr lang="de-DE" sz="1800" b="1" dirty="0">
                <a:latin typeface="+mn-lt"/>
              </a:rPr>
              <a:t> </a:t>
            </a:r>
            <a:r>
              <a:rPr lang="de-DE" sz="1800" b="1" dirty="0" err="1">
                <a:latin typeface="+mn-lt"/>
              </a:rPr>
              <a:t>to</a:t>
            </a:r>
            <a:endParaRPr lang="de-DE" sz="1800" b="1" dirty="0">
              <a:latin typeface="+mn-lt"/>
            </a:endParaRPr>
          </a:p>
          <a:p>
            <a:pPr lvl="1">
              <a:spcAft>
                <a:spcPts val="300"/>
              </a:spcAft>
            </a:pPr>
            <a:r>
              <a:rPr lang="de-DE" sz="1600" dirty="0" err="1"/>
              <a:t>define</a:t>
            </a:r>
            <a:r>
              <a:rPr lang="de-DE" sz="1600" dirty="0"/>
              <a:t> </a:t>
            </a:r>
            <a:r>
              <a:rPr lang="de-DE" sz="1600" dirty="0" err="1"/>
              <a:t>and</a:t>
            </a:r>
            <a:r>
              <a:rPr lang="de-DE" sz="1600" dirty="0"/>
              <a:t> manage </a:t>
            </a:r>
            <a:r>
              <a:rPr lang="de-DE" sz="1600" dirty="0" err="1"/>
              <a:t>event</a:t>
            </a:r>
            <a:r>
              <a:rPr lang="de-DE" sz="1600" dirty="0"/>
              <a:t> </a:t>
            </a:r>
            <a:r>
              <a:rPr lang="de-DE" sz="1600" dirty="0" err="1"/>
              <a:t>sessions</a:t>
            </a:r>
            <a:endParaRPr lang="de-DE" sz="1600" dirty="0"/>
          </a:p>
          <a:p>
            <a:pPr lvl="1">
              <a:spcAft>
                <a:spcPts val="300"/>
              </a:spcAft>
            </a:pPr>
            <a:r>
              <a:rPr lang="de-DE" sz="1600" dirty="0" err="1"/>
              <a:t>synchronously</a:t>
            </a:r>
            <a:r>
              <a:rPr lang="de-DE" sz="1600" dirty="0"/>
              <a:t> </a:t>
            </a:r>
            <a:r>
              <a:rPr lang="de-DE" sz="1600" dirty="0" err="1"/>
              <a:t>generate</a:t>
            </a:r>
            <a:r>
              <a:rPr lang="de-DE" sz="1600" dirty="0"/>
              <a:t> </a:t>
            </a:r>
            <a:r>
              <a:rPr lang="de-DE" sz="1600" dirty="0" err="1"/>
              <a:t>event</a:t>
            </a:r>
            <a:r>
              <a:rPr lang="de-DE" sz="1600" dirty="0"/>
              <a:t> </a:t>
            </a:r>
            <a:r>
              <a:rPr lang="de-DE" sz="1600" dirty="0" err="1"/>
              <a:t>data</a:t>
            </a:r>
            <a:r>
              <a:rPr lang="de-DE" sz="1600" dirty="0"/>
              <a:t> </a:t>
            </a:r>
            <a:r>
              <a:rPr lang="de-DE" sz="1600" dirty="0" err="1"/>
              <a:t>and</a:t>
            </a:r>
            <a:r>
              <a:rPr lang="de-DE" sz="1600" dirty="0"/>
              <a:t> </a:t>
            </a:r>
            <a:r>
              <a:rPr lang="de-DE" sz="1600" dirty="0" err="1"/>
              <a:t>asynchronously</a:t>
            </a:r>
            <a:r>
              <a:rPr lang="de-DE" sz="1600" dirty="0"/>
              <a:t> </a:t>
            </a:r>
            <a:r>
              <a:rPr lang="de-DE" sz="1600" dirty="0" err="1"/>
              <a:t>process</a:t>
            </a:r>
            <a:r>
              <a:rPr lang="de-DE" sz="1600" dirty="0"/>
              <a:t> </a:t>
            </a:r>
            <a:r>
              <a:rPr lang="de-DE" sz="1600" dirty="0" err="1"/>
              <a:t>that</a:t>
            </a:r>
            <a:r>
              <a:rPr lang="de-DE" sz="1600" dirty="0"/>
              <a:t> </a:t>
            </a:r>
            <a:r>
              <a:rPr lang="de-DE" sz="1600" dirty="0" err="1"/>
              <a:t>data</a:t>
            </a:r>
            <a:endParaRPr lang="de-DE" sz="1600" dirty="0"/>
          </a:p>
          <a:p>
            <a:pPr>
              <a:spcAft>
                <a:spcPts val="300"/>
              </a:spcAft>
            </a:pPr>
            <a:endParaRPr lang="de-DE" sz="1800" b="1" dirty="0">
              <a:latin typeface="+mn-lt"/>
            </a:endParaRPr>
          </a:p>
          <a:p>
            <a:pPr>
              <a:spcAft>
                <a:spcPts val="300"/>
              </a:spcAft>
            </a:pPr>
            <a:r>
              <a:rPr lang="de-DE" sz="1800" b="1" dirty="0">
                <a:latin typeface="+mn-lt"/>
              </a:rPr>
              <a:t>Basic </a:t>
            </a:r>
            <a:r>
              <a:rPr lang="de-DE" sz="1800" b="1" dirty="0" err="1">
                <a:latin typeface="+mn-lt"/>
              </a:rPr>
              <a:t>troubleshooting</a:t>
            </a:r>
            <a:r>
              <a:rPr lang="de-DE" sz="1800" b="1" dirty="0">
                <a:latin typeface="+mn-lt"/>
              </a:rPr>
              <a:t> </a:t>
            </a:r>
            <a:r>
              <a:rPr lang="de-DE" sz="1800" b="1" dirty="0" err="1">
                <a:latin typeface="+mn-lt"/>
              </a:rPr>
              <a:t>scenarios</a:t>
            </a:r>
            <a:r>
              <a:rPr lang="de-DE" sz="1800" b="1" dirty="0">
                <a:latin typeface="+mn-lt"/>
              </a:rPr>
              <a:t> </a:t>
            </a:r>
            <a:r>
              <a:rPr lang="de-DE" sz="1800" b="1" dirty="0" err="1">
                <a:latin typeface="+mn-lt"/>
              </a:rPr>
              <a:t>to</a:t>
            </a:r>
            <a:endParaRPr lang="de-DE" sz="1800" b="1" dirty="0">
              <a:latin typeface="+mn-lt"/>
            </a:endParaRPr>
          </a:p>
          <a:p>
            <a:pPr lvl="1">
              <a:spcAft>
                <a:spcPts val="300"/>
              </a:spcAft>
            </a:pPr>
            <a:r>
              <a:rPr lang="de-DE" sz="1600" dirty="0" err="1"/>
              <a:t>identify</a:t>
            </a:r>
            <a:r>
              <a:rPr lang="de-DE" sz="1600" dirty="0"/>
              <a:t> </a:t>
            </a:r>
            <a:r>
              <a:rPr lang="de-DE" sz="1600" dirty="0" err="1"/>
              <a:t>deadlocks</a:t>
            </a:r>
            <a:r>
              <a:rPr lang="de-DE" sz="1600" dirty="0"/>
              <a:t>, </a:t>
            </a:r>
            <a:r>
              <a:rPr lang="de-DE" sz="1600" dirty="0" err="1"/>
              <a:t>blocking</a:t>
            </a:r>
            <a:r>
              <a:rPr lang="de-DE" sz="1600" dirty="0"/>
              <a:t>, </a:t>
            </a:r>
            <a:r>
              <a:rPr lang="de-DE" sz="1600" dirty="0" err="1"/>
              <a:t>recompiles</a:t>
            </a:r>
            <a:r>
              <a:rPr lang="de-DE" sz="1600" dirty="0"/>
              <a:t>, </a:t>
            </a:r>
            <a:r>
              <a:rPr lang="de-DE" sz="1600" dirty="0" err="1"/>
              <a:t>cardinality</a:t>
            </a:r>
            <a:r>
              <a:rPr lang="de-DE" sz="1600" dirty="0"/>
              <a:t> </a:t>
            </a:r>
            <a:r>
              <a:rPr lang="de-DE" sz="1600" dirty="0" err="1"/>
              <a:t>estimate</a:t>
            </a:r>
            <a:r>
              <a:rPr lang="de-DE" sz="1600" dirty="0"/>
              <a:t> </a:t>
            </a:r>
            <a:r>
              <a:rPr lang="de-DE" sz="1600" dirty="0" err="1"/>
              <a:t>issues</a:t>
            </a:r>
            <a:r>
              <a:rPr lang="de-DE" sz="1600" dirty="0"/>
              <a:t>, </a:t>
            </a:r>
            <a:r>
              <a:rPr lang="de-DE" sz="1600" dirty="0" err="1"/>
              <a:t>errors</a:t>
            </a:r>
            <a:endParaRPr lang="de-DE" sz="1600" dirty="0"/>
          </a:p>
          <a:p>
            <a:pPr lvl="1">
              <a:spcAft>
                <a:spcPts val="300"/>
              </a:spcAft>
            </a:pPr>
            <a:r>
              <a:rPr lang="de-DE" sz="1600" dirty="0" err="1"/>
              <a:t>track</a:t>
            </a:r>
            <a:r>
              <a:rPr lang="de-DE" sz="1600" dirty="0"/>
              <a:t> </a:t>
            </a:r>
            <a:r>
              <a:rPr lang="de-DE" sz="1600" dirty="0" err="1"/>
              <a:t>session</a:t>
            </a:r>
            <a:r>
              <a:rPr lang="de-DE" sz="1600" dirty="0"/>
              <a:t>-level </a:t>
            </a:r>
            <a:r>
              <a:rPr lang="de-DE" sz="1600" dirty="0" err="1"/>
              <a:t>waits</a:t>
            </a:r>
            <a:endParaRPr lang="de-DE" sz="1600" dirty="0"/>
          </a:p>
          <a:p>
            <a:pPr lvl="1">
              <a:spcAft>
                <a:spcPts val="300"/>
              </a:spcAft>
            </a:pPr>
            <a:r>
              <a:rPr lang="de-DE" sz="1600" dirty="0" err="1"/>
              <a:t>view</a:t>
            </a:r>
            <a:r>
              <a:rPr lang="de-DE" sz="1600" dirty="0"/>
              <a:t> </a:t>
            </a:r>
            <a:r>
              <a:rPr lang="de-DE" sz="1600" dirty="0" err="1"/>
              <a:t>historical</a:t>
            </a:r>
            <a:r>
              <a:rPr lang="de-DE" sz="1600" dirty="0"/>
              <a:t> </a:t>
            </a:r>
            <a:r>
              <a:rPr lang="de-DE" sz="1600" dirty="0" err="1"/>
              <a:t>system</a:t>
            </a:r>
            <a:r>
              <a:rPr lang="de-DE" sz="1600" dirty="0"/>
              <a:t> </a:t>
            </a:r>
            <a:r>
              <a:rPr lang="de-DE" sz="1600" dirty="0" err="1" smtClean="0"/>
              <a:t>health</a:t>
            </a:r>
            <a:endParaRPr lang="de-DE" sz="1600" dirty="0"/>
          </a:p>
        </p:txBody>
      </p:sp>
      <p:sp>
        <p:nvSpPr>
          <p:cNvPr id="3" name="Title 2"/>
          <p:cNvSpPr>
            <a:spLocks noGrp="1"/>
          </p:cNvSpPr>
          <p:nvPr>
            <p:ph type="title"/>
          </p:nvPr>
        </p:nvSpPr>
        <p:spPr/>
        <p:txBody>
          <a:bodyPr/>
          <a:lstStyle/>
          <a:p>
            <a:r>
              <a:rPr lang="de-DE" dirty="0" err="1" smtClean="0"/>
              <a:t>Introduction</a:t>
            </a:r>
            <a:r>
              <a:rPr lang="de-DE" dirty="0" smtClean="0"/>
              <a:t> </a:t>
            </a:r>
            <a:r>
              <a:rPr lang="de-DE" dirty="0" err="1" smtClean="0"/>
              <a:t>to</a:t>
            </a:r>
            <a:r>
              <a:rPr lang="de-DE" dirty="0" smtClean="0"/>
              <a:t> Extended Events</a:t>
            </a:r>
            <a:endParaRPr lang="de-DE" dirty="0"/>
          </a:p>
        </p:txBody>
      </p:sp>
      <p:sp>
        <p:nvSpPr>
          <p:cNvPr id="4" name="Rectangle 3"/>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6"/>
          <p:cNvSpPr txBox="1">
            <a:spLocks/>
          </p:cNvSpPr>
          <p:nvPr/>
        </p:nvSpPr>
        <p:spPr>
          <a:xfrm>
            <a:off x="8639999" y="3780000"/>
            <a:ext cx="3780000" cy="923267"/>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3"/>
              </a:rPr>
              <a:t>Using SQL Server 2008 Extended Events</a:t>
            </a:r>
            <a:endParaRPr lang="en-US" sz="1600" dirty="0">
              <a:solidFill>
                <a:schemeClr val="bg1"/>
              </a:solidFill>
            </a:endParaRPr>
          </a:p>
        </p:txBody>
      </p:sp>
    </p:spTree>
    <p:extLst>
      <p:ext uri="{BB962C8B-B14F-4D97-AF65-F5344CB8AC3E}">
        <p14:creationId xmlns:p14="http://schemas.microsoft.com/office/powerpoint/2010/main" val="40358591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274638" y="1212848"/>
            <a:ext cx="8100000" cy="5220000"/>
          </a:xfrm>
        </p:spPr>
        <p:txBody>
          <a:bodyPr/>
          <a:lstStyle/>
          <a:p>
            <a:pPr>
              <a:spcAft>
                <a:spcPts val="300"/>
              </a:spcAft>
            </a:pPr>
            <a:r>
              <a:rPr lang="en-US" sz="1800" b="1" dirty="0">
                <a:latin typeface="+mn-lt"/>
              </a:rPr>
              <a:t>More lightweight and capable than SQL Trace</a:t>
            </a:r>
          </a:p>
          <a:p>
            <a:pPr lvl="1">
              <a:spcAft>
                <a:spcPts val="300"/>
              </a:spcAft>
            </a:pPr>
            <a:r>
              <a:rPr lang="en-US" sz="1600" dirty="0"/>
              <a:t>Should NOT hinder customer workload</a:t>
            </a:r>
          </a:p>
          <a:p>
            <a:pPr lvl="1">
              <a:spcAft>
                <a:spcPts val="300"/>
              </a:spcAft>
            </a:pPr>
            <a:r>
              <a:rPr lang="en-US" sz="1600" dirty="0"/>
              <a:t>More packages, events, targets for storing event data</a:t>
            </a:r>
          </a:p>
          <a:p>
            <a:pPr>
              <a:spcAft>
                <a:spcPts val="300"/>
              </a:spcAft>
            </a:pPr>
            <a:endParaRPr lang="en-US" sz="1800" b="1" dirty="0" smtClean="0">
              <a:latin typeface="+mn-lt"/>
            </a:endParaRPr>
          </a:p>
          <a:p>
            <a:pPr>
              <a:spcAft>
                <a:spcPts val="300"/>
              </a:spcAft>
            </a:pPr>
            <a:r>
              <a:rPr lang="en-US" sz="1800" b="1" dirty="0" smtClean="0">
                <a:latin typeface="+mn-lt"/>
              </a:rPr>
              <a:t>SQL </a:t>
            </a:r>
            <a:r>
              <a:rPr lang="en-US" sz="1800" b="1" dirty="0">
                <a:latin typeface="+mn-lt"/>
              </a:rPr>
              <a:t>Trace is deprecated</a:t>
            </a:r>
          </a:p>
          <a:p>
            <a:pPr lvl="1">
              <a:spcAft>
                <a:spcPts val="300"/>
              </a:spcAft>
            </a:pPr>
            <a:r>
              <a:rPr lang="en-US" sz="1600" dirty="0"/>
              <a:t>Still available in SQL Server </a:t>
            </a:r>
            <a:r>
              <a:rPr lang="en-US" sz="1600" dirty="0" smtClean="0"/>
              <a:t>2014, </a:t>
            </a:r>
            <a:r>
              <a:rPr lang="en-US" sz="1600" dirty="0"/>
              <a:t>will be removed in a future version</a:t>
            </a:r>
          </a:p>
          <a:p>
            <a:pPr>
              <a:spcAft>
                <a:spcPts val="300"/>
              </a:spcAft>
            </a:pPr>
            <a:endParaRPr lang="en-US" sz="1800" b="1" dirty="0" smtClean="0">
              <a:latin typeface="+mn-lt"/>
            </a:endParaRPr>
          </a:p>
          <a:p>
            <a:pPr>
              <a:spcAft>
                <a:spcPts val="300"/>
              </a:spcAft>
            </a:pPr>
            <a:r>
              <a:rPr lang="en-US" sz="1800" b="1" dirty="0" smtClean="0">
                <a:latin typeface="+mn-lt"/>
              </a:rPr>
              <a:t>SQL </a:t>
            </a:r>
            <a:r>
              <a:rPr lang="en-US" sz="1800" b="1" dirty="0">
                <a:latin typeface="+mn-lt"/>
              </a:rPr>
              <a:t>Server 2012 </a:t>
            </a:r>
            <a:r>
              <a:rPr lang="en-US" sz="1800" b="1" dirty="0" smtClean="0">
                <a:latin typeface="+mn-lt"/>
              </a:rPr>
              <a:t>introduced </a:t>
            </a:r>
            <a:r>
              <a:rPr lang="en-US" sz="1800" b="1" dirty="0">
                <a:latin typeface="+mn-lt"/>
              </a:rPr>
              <a:t>a GUI to define and view </a:t>
            </a:r>
            <a:r>
              <a:rPr lang="en-US" sz="1800" b="1" dirty="0" err="1">
                <a:latin typeface="+mn-lt"/>
              </a:rPr>
              <a:t>XEvent</a:t>
            </a:r>
            <a:r>
              <a:rPr lang="en-US" sz="1800" b="1" dirty="0">
                <a:latin typeface="+mn-lt"/>
              </a:rPr>
              <a:t> Sessions</a:t>
            </a:r>
          </a:p>
          <a:p>
            <a:pPr lvl="1">
              <a:spcAft>
                <a:spcPts val="300"/>
              </a:spcAft>
            </a:pPr>
            <a:r>
              <a:rPr lang="en-US" sz="1600" dirty="0"/>
              <a:t>Look and feel is similar to SQL Profiler</a:t>
            </a:r>
          </a:p>
          <a:p>
            <a:pPr>
              <a:spcAft>
                <a:spcPts val="300"/>
              </a:spcAft>
            </a:pPr>
            <a:endParaRPr lang="en-US" sz="1800" b="1" dirty="0" smtClean="0">
              <a:latin typeface="+mn-lt"/>
            </a:endParaRPr>
          </a:p>
          <a:p>
            <a:pPr>
              <a:spcAft>
                <a:spcPts val="300"/>
              </a:spcAft>
            </a:pPr>
            <a:r>
              <a:rPr lang="en-US" sz="1800" b="1" dirty="0" smtClean="0">
                <a:latin typeface="+mn-lt"/>
              </a:rPr>
              <a:t>Event </a:t>
            </a:r>
            <a:r>
              <a:rPr lang="en-US" sz="1800" b="1" dirty="0">
                <a:latin typeface="+mn-lt"/>
              </a:rPr>
              <a:t>Sessions exposed</a:t>
            </a:r>
          </a:p>
          <a:p>
            <a:pPr lvl="1">
              <a:spcAft>
                <a:spcPts val="300"/>
              </a:spcAft>
            </a:pPr>
            <a:r>
              <a:rPr lang="en-US" sz="1600" dirty="0"/>
              <a:t>in Object Explorer</a:t>
            </a:r>
          </a:p>
          <a:p>
            <a:pPr lvl="1">
              <a:spcAft>
                <a:spcPts val="300"/>
              </a:spcAft>
            </a:pPr>
            <a:r>
              <a:rPr lang="en-US" sz="1600" dirty="0"/>
              <a:t>in the Extended Events API through PowerShell</a:t>
            </a:r>
          </a:p>
          <a:p>
            <a:pPr>
              <a:spcAft>
                <a:spcPts val="300"/>
              </a:spcAft>
            </a:pPr>
            <a:endParaRPr lang="en-US" sz="1800" b="1" dirty="0" smtClean="0">
              <a:latin typeface="+mn-lt"/>
            </a:endParaRPr>
          </a:p>
          <a:p>
            <a:pPr>
              <a:spcAft>
                <a:spcPts val="300"/>
              </a:spcAft>
            </a:pPr>
            <a:r>
              <a:rPr lang="en-US" sz="1800" b="1" dirty="0" smtClean="0">
                <a:latin typeface="+mn-lt"/>
              </a:rPr>
              <a:t>Extended </a:t>
            </a:r>
            <a:r>
              <a:rPr lang="en-US" sz="1800" b="1" dirty="0">
                <a:latin typeface="+mn-lt"/>
              </a:rPr>
              <a:t>Event API </a:t>
            </a:r>
          </a:p>
          <a:p>
            <a:pPr lvl="1">
              <a:spcAft>
                <a:spcPts val="300"/>
              </a:spcAft>
            </a:pPr>
            <a:r>
              <a:rPr lang="en-US" sz="1600" dirty="0"/>
              <a:t>Management API to create and modify event sessions and explore the metadata</a:t>
            </a:r>
          </a:p>
          <a:p>
            <a:pPr lvl="1">
              <a:spcAft>
                <a:spcPts val="300"/>
              </a:spcAft>
            </a:pPr>
            <a:r>
              <a:rPr lang="en-US" sz="1600" dirty="0"/>
              <a:t>Reader API to read event files (XEL) and event streams from a running session</a:t>
            </a:r>
            <a:endParaRPr lang="de-DE" dirty="0"/>
          </a:p>
        </p:txBody>
      </p:sp>
      <p:sp>
        <p:nvSpPr>
          <p:cNvPr id="12" name="Title 11"/>
          <p:cNvSpPr>
            <a:spLocks noGrp="1"/>
          </p:cNvSpPr>
          <p:nvPr>
            <p:ph type="title"/>
          </p:nvPr>
        </p:nvSpPr>
        <p:spPr/>
        <p:txBody>
          <a:bodyPr/>
          <a:lstStyle/>
          <a:p>
            <a:r>
              <a:rPr lang="de-DE" dirty="0" err="1" smtClean="0"/>
              <a:t>Why</a:t>
            </a:r>
            <a:r>
              <a:rPr lang="de-DE" dirty="0" smtClean="0"/>
              <a:t> Extended Events?</a:t>
            </a:r>
            <a:endParaRPr lang="de-DE" dirty="0"/>
          </a:p>
        </p:txBody>
      </p:sp>
      <p:sp>
        <p:nvSpPr>
          <p:cNvPr id="21" name="Rectangle 20"/>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000" y="1080000"/>
            <a:ext cx="5906012" cy="5654530"/>
          </a:xfrm>
          <a:prstGeom prst="rect">
            <a:avLst/>
          </a:prstGeom>
        </p:spPr>
      </p:pic>
      <p:grpSp>
        <p:nvGrpSpPr>
          <p:cNvPr id="24" name="Group 23"/>
          <p:cNvGrpSpPr/>
          <p:nvPr/>
        </p:nvGrpSpPr>
        <p:grpSpPr>
          <a:xfrm>
            <a:off x="360000" y="1080000"/>
            <a:ext cx="8516112" cy="5113998"/>
            <a:chOff x="76200" y="1371600"/>
            <a:chExt cx="8516112" cy="5113998"/>
          </a:xfrm>
          <a:solidFill>
            <a:srgbClr val="727CA3"/>
          </a:solidFill>
        </p:grpSpPr>
        <p:pic>
          <p:nvPicPr>
            <p:cNvPr id="2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1371600"/>
              <a:ext cx="5867400" cy="5113998"/>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 name="Rectangular Callout 25"/>
            <p:cNvSpPr/>
            <p:nvPr/>
          </p:nvSpPr>
          <p:spPr bwMode="auto">
            <a:xfrm>
              <a:off x="533400" y="2895600"/>
              <a:ext cx="1828800" cy="761999"/>
            </a:xfrm>
            <a:prstGeom prst="wedgeRectCallout">
              <a:avLst>
                <a:gd name="adj1" fmla="val 65917"/>
                <a:gd name="adj2" fmla="val -127900"/>
              </a:avLst>
            </a:prstGeom>
            <a:grpFill/>
            <a:ln w="9525" cap="flat" cmpd="sng" algn="ctr">
              <a:noFill/>
              <a:prstDash val="solid"/>
              <a:headEnd type="none" w="med" len="med"/>
              <a:tailEnd type="none" w="med" len="me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727CA3">
                  <a:tint val="100000"/>
                  <a:shade val="100000"/>
                  <a:hueMod val="100000"/>
                  <a:satMod val="1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Additional data to gather</a:t>
              </a:r>
            </a:p>
          </p:txBody>
        </p:sp>
        <p:sp>
          <p:nvSpPr>
            <p:cNvPr id="27" name="Rectangular Callout 26"/>
            <p:cNvSpPr/>
            <p:nvPr/>
          </p:nvSpPr>
          <p:spPr bwMode="auto">
            <a:xfrm>
              <a:off x="76200" y="5562600"/>
              <a:ext cx="2154936" cy="609600"/>
            </a:xfrm>
            <a:prstGeom prst="wedgeRectCallout">
              <a:avLst>
                <a:gd name="adj1" fmla="val 45330"/>
                <a:gd name="adj2" fmla="val -193500"/>
              </a:avLst>
            </a:prstGeom>
            <a:grpFill/>
            <a:ln w="9525" cap="flat" cmpd="sng" algn="ctr">
              <a:noFill/>
              <a:prstDash val="solid"/>
              <a:headEnd type="none" w="med" len="med"/>
              <a:tailEnd type="none" w="med" len="me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727CA3">
                  <a:tint val="100000"/>
                  <a:shade val="100000"/>
                  <a:hueMod val="100000"/>
                  <a:satMod val="1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Where we want to gather data</a:t>
              </a:r>
            </a:p>
          </p:txBody>
        </p:sp>
        <p:sp>
          <p:nvSpPr>
            <p:cNvPr id="28" name="Rectangular Callout 27"/>
            <p:cNvSpPr/>
            <p:nvPr/>
          </p:nvSpPr>
          <p:spPr bwMode="auto">
            <a:xfrm>
              <a:off x="6248400" y="2441450"/>
              <a:ext cx="2057400" cy="835150"/>
            </a:xfrm>
            <a:prstGeom prst="wedgeRectCallout">
              <a:avLst>
                <a:gd name="adj1" fmla="val -95833"/>
                <a:gd name="adj2" fmla="val -131471"/>
              </a:avLst>
            </a:prstGeom>
            <a:grpFill/>
            <a:ln w="9525" cap="flat" cmpd="sng" algn="ctr">
              <a:noFill/>
              <a:prstDash val="solid"/>
              <a:headEnd type="none" w="med" len="med"/>
              <a:tailEnd type="none" w="med" len="me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727CA3">
                  <a:tint val="100000"/>
                  <a:shade val="100000"/>
                  <a:hueMod val="100000"/>
                  <a:satMod val="1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What we want to capture</a:t>
              </a:r>
            </a:p>
          </p:txBody>
        </p:sp>
        <p:sp>
          <p:nvSpPr>
            <p:cNvPr id="29" name="Rectangular Callout 28"/>
            <p:cNvSpPr/>
            <p:nvPr/>
          </p:nvSpPr>
          <p:spPr bwMode="auto">
            <a:xfrm>
              <a:off x="6437376" y="4126992"/>
              <a:ext cx="2154936" cy="609600"/>
            </a:xfrm>
            <a:prstGeom prst="wedgeRectCallout">
              <a:avLst>
                <a:gd name="adj1" fmla="val -145193"/>
                <a:gd name="adj2" fmla="val -55500"/>
              </a:avLst>
            </a:prstGeom>
            <a:grpFill/>
            <a:ln w="9525" cap="flat" cmpd="sng" algn="ctr">
              <a:noFill/>
              <a:prstDash val="solid"/>
              <a:headEnd type="none" w="med" len="med"/>
              <a:tailEnd type="none" w="med" len="med"/>
            </a:ln>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rgbClr val="727CA3">
                  <a:tint val="100000"/>
                  <a:shade val="100000"/>
                  <a:hueMod val="100000"/>
                  <a:satMod val="100000"/>
                </a:srgbClr>
              </a:contourClr>
            </a:sp3d>
          </p:spPr>
          <p:txBody>
            <a:bodyPr vert="horz" wrap="square" lIns="91436" tIns="45718" rIns="91436" bIns="45718" numCol="1" rtlCol="0" anchor="ctr" anchorCtr="0" compatLnSpc="1">
              <a:prstTxWarp prst="textNoShape">
                <a:avLst/>
              </a:prstTxWarp>
            </a:bodyPr>
            <a:lstStyle/>
            <a:p>
              <a:pPr marL="0" marR="0" lvl="0" indent="0" algn="ctr" defTabSz="914099"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Arial" panose="020B0604020202020204" pitchFamily="34" charset="0"/>
                  <a:ea typeface="+mn-ea"/>
                  <a:cs typeface="Arial" panose="020B0604020202020204" pitchFamily="34" charset="0"/>
                </a:rPr>
                <a:t>The filters we want to set</a:t>
              </a:r>
            </a:p>
          </p:txBody>
        </p:sp>
      </p:grpSp>
      <p:sp>
        <p:nvSpPr>
          <p:cNvPr id="15" name="Content Placeholder 6"/>
          <p:cNvSpPr txBox="1">
            <a:spLocks/>
          </p:cNvSpPr>
          <p:nvPr/>
        </p:nvSpPr>
        <p:spPr>
          <a:xfrm>
            <a:off x="8639999" y="3780000"/>
            <a:ext cx="3780000" cy="923267"/>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5"/>
              </a:rPr>
              <a:t>Converting SQL Trace to Extended Events in SQL Server 2012</a:t>
            </a:r>
            <a:endParaRPr lang="en-US" sz="1600" dirty="0">
              <a:solidFill>
                <a:schemeClr val="bg1"/>
              </a:solidFill>
            </a:endParaRPr>
          </a:p>
        </p:txBody>
      </p:sp>
    </p:spTree>
    <p:extLst>
      <p:ext uri="{BB962C8B-B14F-4D97-AF65-F5344CB8AC3E}">
        <p14:creationId xmlns:p14="http://schemas.microsoft.com/office/powerpoint/2010/main" val="8835369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13">
                                            <p:txEl>
                                              <p:pRg st="4" end="4"/>
                                            </p:txEl>
                                          </p:spTgt>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13">
                                            <p:txEl>
                                              <p:pRg st="5" end="5"/>
                                            </p:txEl>
                                          </p:spTgt>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3">
                                            <p:txEl>
                                              <p:pRg st="7" end="7"/>
                                            </p:txEl>
                                          </p:spTgt>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13">
                                            <p:txEl>
                                              <p:pRg st="8" end="8"/>
                                            </p:txEl>
                                          </p:spTgt>
                                        </p:tgtEl>
                                        <p:attrNameLst>
                                          <p:attrName>style.visibility</p:attrName>
                                        </p:attrNameLst>
                                      </p:cBhvr>
                                      <p:to>
                                        <p:strVal val="hidden"/>
                                      </p:to>
                                    </p:set>
                                  </p:childTnLst>
                                </p:cTn>
                              </p:par>
                              <p:par>
                                <p:cTn id="19" presetID="1" presetClass="exit" presetSubtype="0" fill="hold" grpId="0" nodeType="withEffect">
                                  <p:stCondLst>
                                    <p:cond delay="0"/>
                                  </p:stCondLst>
                                  <p:childTnLst>
                                    <p:set>
                                      <p:cBhvr>
                                        <p:cTn id="20" dur="1" fill="hold">
                                          <p:stCondLst>
                                            <p:cond delay="0"/>
                                          </p:stCondLst>
                                        </p:cTn>
                                        <p:tgtEl>
                                          <p:spTgt spid="13">
                                            <p:txEl>
                                              <p:pRg st="10" end="10"/>
                                            </p:txEl>
                                          </p:spTgt>
                                        </p:tgtEl>
                                        <p:attrNameLst>
                                          <p:attrName>style.visibility</p:attrName>
                                        </p:attrNameLst>
                                      </p:cBhvr>
                                      <p:to>
                                        <p:strVal val="hidden"/>
                                      </p:to>
                                    </p:set>
                                  </p:childTnLst>
                                </p:cTn>
                              </p:par>
                              <p:par>
                                <p:cTn id="21" presetID="1" presetClass="exit" presetSubtype="0" fill="hold" grpId="0" nodeType="withEffect">
                                  <p:stCondLst>
                                    <p:cond delay="0"/>
                                  </p:stCondLst>
                                  <p:childTnLst>
                                    <p:set>
                                      <p:cBhvr>
                                        <p:cTn id="22" dur="1" fill="hold">
                                          <p:stCondLst>
                                            <p:cond delay="0"/>
                                          </p:stCondLst>
                                        </p:cTn>
                                        <p:tgtEl>
                                          <p:spTgt spid="13">
                                            <p:txEl>
                                              <p:pRg st="11" end="11"/>
                                            </p:txEl>
                                          </p:spTgt>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3">
                                            <p:txEl>
                                              <p:pRg st="12" end="12"/>
                                            </p:txEl>
                                          </p:spTgt>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3">
                                            <p:txEl>
                                              <p:pRg st="14" end="14"/>
                                            </p:txEl>
                                          </p:spTgt>
                                        </p:tgtEl>
                                        <p:attrNameLst>
                                          <p:attrName>style.visibility</p:attrName>
                                        </p:attrNameLst>
                                      </p:cBhvr>
                                      <p:to>
                                        <p:strVal val="hidden"/>
                                      </p:to>
                                    </p:set>
                                  </p:childTnLst>
                                </p:cTn>
                              </p:par>
                              <p:par>
                                <p:cTn id="27" presetID="1" presetClass="exit" presetSubtype="0" fill="hold" grpId="0" nodeType="withEffect">
                                  <p:stCondLst>
                                    <p:cond delay="0"/>
                                  </p:stCondLst>
                                  <p:childTnLst>
                                    <p:set>
                                      <p:cBhvr>
                                        <p:cTn id="28" dur="1" fill="hold">
                                          <p:stCondLst>
                                            <p:cond delay="0"/>
                                          </p:stCondLst>
                                        </p:cTn>
                                        <p:tgtEl>
                                          <p:spTgt spid="13">
                                            <p:txEl>
                                              <p:pRg st="15" end="15"/>
                                            </p:txEl>
                                          </p:spTgt>
                                        </p:tgtEl>
                                        <p:attrNameLst>
                                          <p:attrName>style.visibility</p:attrName>
                                        </p:attrNameLst>
                                      </p:cBhvr>
                                      <p:to>
                                        <p:strVal val="hidden"/>
                                      </p:to>
                                    </p:set>
                                  </p:childTnLst>
                                </p:cTn>
                              </p:par>
                              <p:par>
                                <p:cTn id="29" presetID="1" presetClass="exit" presetSubtype="0" fill="hold" grpId="0" nodeType="withEffect">
                                  <p:stCondLst>
                                    <p:cond delay="0"/>
                                  </p:stCondLst>
                                  <p:childTnLst>
                                    <p:set>
                                      <p:cBhvr>
                                        <p:cTn id="30" dur="1" fill="hold">
                                          <p:stCondLst>
                                            <p:cond delay="0"/>
                                          </p:stCondLst>
                                        </p:cTn>
                                        <p:tgtEl>
                                          <p:spTgt spid="13">
                                            <p:txEl>
                                              <p:pRg st="16" end="16"/>
                                            </p:txEl>
                                          </p:spTgt>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4"/>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48"/>
            <a:ext cx="8100000" cy="5224445"/>
          </a:xfrm>
        </p:spPr>
        <p:txBody>
          <a:bodyPr/>
          <a:lstStyle/>
          <a:p>
            <a:pPr>
              <a:spcAft>
                <a:spcPts val="300"/>
              </a:spcAft>
            </a:pPr>
            <a:r>
              <a:rPr lang="en-US" sz="1800" b="1" dirty="0" err="1" smtClean="0">
                <a:latin typeface="+mn-lt"/>
              </a:rPr>
              <a:t>ring_buffer</a:t>
            </a:r>
            <a:endParaRPr lang="en-US" sz="1800" b="1" dirty="0" smtClean="0">
              <a:latin typeface="+mn-lt"/>
            </a:endParaRPr>
          </a:p>
          <a:p>
            <a:pPr lvl="1">
              <a:spcAft>
                <a:spcPts val="300"/>
              </a:spcAft>
            </a:pPr>
            <a:r>
              <a:rPr lang="en-US" sz="1600" dirty="0"/>
              <a:t>I</a:t>
            </a:r>
            <a:r>
              <a:rPr lang="en-US" sz="1600" dirty="0" smtClean="0"/>
              <a:t>n-memory </a:t>
            </a:r>
            <a:r>
              <a:rPr lang="en-US" sz="1600" dirty="0"/>
              <a:t>storage location</a:t>
            </a:r>
          </a:p>
          <a:p>
            <a:pPr>
              <a:spcAft>
                <a:spcPts val="300"/>
              </a:spcAft>
            </a:pPr>
            <a:r>
              <a:rPr lang="en-US" sz="1800" b="1" dirty="0" err="1" smtClean="0">
                <a:latin typeface="+mn-lt"/>
              </a:rPr>
              <a:t>event_file</a:t>
            </a:r>
            <a:endParaRPr lang="en-US" sz="1800" b="1" dirty="0" smtClean="0">
              <a:latin typeface="+mn-lt"/>
            </a:endParaRPr>
          </a:p>
          <a:p>
            <a:pPr lvl="1">
              <a:spcAft>
                <a:spcPts val="300"/>
              </a:spcAft>
            </a:pPr>
            <a:r>
              <a:rPr lang="en-US" sz="1600" dirty="0" smtClean="0"/>
              <a:t>File </a:t>
            </a:r>
            <a:r>
              <a:rPr lang="en-US" sz="1600" dirty="0"/>
              <a:t>system storage location</a:t>
            </a:r>
          </a:p>
          <a:p>
            <a:pPr>
              <a:spcAft>
                <a:spcPts val="300"/>
              </a:spcAft>
            </a:pPr>
            <a:endParaRPr lang="en-US" sz="1800" dirty="0" smtClean="0">
              <a:latin typeface="+mn-lt"/>
            </a:endParaRPr>
          </a:p>
          <a:p>
            <a:pPr>
              <a:spcAft>
                <a:spcPts val="300"/>
              </a:spcAft>
            </a:pPr>
            <a:r>
              <a:rPr lang="en-US" sz="1800" b="1" dirty="0" smtClean="0">
                <a:latin typeface="+mn-lt"/>
              </a:rPr>
              <a:t>histogram</a:t>
            </a:r>
          </a:p>
          <a:p>
            <a:pPr lvl="1">
              <a:spcAft>
                <a:spcPts val="300"/>
              </a:spcAft>
            </a:pPr>
            <a:r>
              <a:rPr lang="en-US" sz="1600" dirty="0"/>
              <a:t>Aggregates events into buckets creating a histogram </a:t>
            </a:r>
            <a:r>
              <a:rPr lang="en-US" sz="1600" dirty="0" smtClean="0"/>
              <a:t>of </a:t>
            </a:r>
            <a:r>
              <a:rPr lang="en-US" sz="1600" dirty="0"/>
              <a:t>the frequency that events </a:t>
            </a:r>
            <a:r>
              <a:rPr lang="en-US" sz="1600" dirty="0" smtClean="0"/>
              <a:t>fire; only </a:t>
            </a:r>
            <a:r>
              <a:rPr lang="en-US" sz="1600" dirty="0"/>
              <a:t>provides a count of occurrences, it does not allow for additional </a:t>
            </a:r>
          </a:p>
          <a:p>
            <a:pPr lvl="1">
              <a:spcAft>
                <a:spcPts val="300"/>
              </a:spcAft>
            </a:pPr>
            <a:r>
              <a:rPr lang="en-US" sz="1600" dirty="0"/>
              <a:t>aggregation using operations like SUM, AVG, MIN, or </a:t>
            </a:r>
            <a:r>
              <a:rPr lang="en-US" sz="1600" dirty="0" smtClean="0"/>
              <a:t>MAX.</a:t>
            </a:r>
            <a:endParaRPr lang="en-US" sz="1200" dirty="0"/>
          </a:p>
          <a:p>
            <a:pPr>
              <a:spcAft>
                <a:spcPts val="300"/>
              </a:spcAft>
            </a:pPr>
            <a:r>
              <a:rPr lang="en-US" sz="1800" b="1" dirty="0" err="1" smtClean="0">
                <a:latin typeface="+mn-lt"/>
              </a:rPr>
              <a:t>pair_matching</a:t>
            </a:r>
            <a:endParaRPr lang="en-US" sz="1800" b="1" dirty="0" smtClean="0">
              <a:latin typeface="+mn-lt"/>
            </a:endParaRPr>
          </a:p>
          <a:p>
            <a:pPr lvl="1">
              <a:spcAft>
                <a:spcPts val="300"/>
              </a:spcAft>
            </a:pPr>
            <a:r>
              <a:rPr lang="en-US" sz="1600" dirty="0"/>
              <a:t>M</a:t>
            </a:r>
            <a:r>
              <a:rPr lang="en-US" sz="1600" dirty="0" smtClean="0"/>
              <a:t>atches </a:t>
            </a:r>
            <a:r>
              <a:rPr lang="en-US" sz="1600" dirty="0"/>
              <a:t>events based on a specified criteria </a:t>
            </a:r>
            <a:r>
              <a:rPr lang="en-US" sz="1600" dirty="0" smtClean="0"/>
              <a:t>and </a:t>
            </a:r>
            <a:r>
              <a:rPr lang="en-US" sz="1600" dirty="0"/>
              <a:t>discards the matched pairs, leaving unmatched events only in the </a:t>
            </a:r>
            <a:r>
              <a:rPr lang="en-US" sz="1600" dirty="0" smtClean="0"/>
              <a:t>data</a:t>
            </a:r>
            <a:r>
              <a:rPr lang="en-US" sz="1600" dirty="0"/>
              <a:t>; e.g. </a:t>
            </a:r>
            <a:r>
              <a:rPr lang="en-US" sz="1600" dirty="0" err="1"/>
              <a:t>lock_acquired</a:t>
            </a:r>
            <a:r>
              <a:rPr lang="en-US" sz="1600" dirty="0"/>
              <a:t> and </a:t>
            </a:r>
            <a:r>
              <a:rPr lang="en-US" sz="1600" dirty="0" err="1"/>
              <a:t>lock_released</a:t>
            </a:r>
            <a:r>
              <a:rPr lang="en-US" sz="1600" dirty="0"/>
              <a:t> are not fired the same number of times </a:t>
            </a:r>
            <a:r>
              <a:rPr lang="en-US" sz="1600" dirty="0" smtClean="0"/>
              <a:t>when </a:t>
            </a:r>
            <a:r>
              <a:rPr lang="en-US" sz="1600" dirty="0"/>
              <a:t>lock escalation </a:t>
            </a:r>
            <a:r>
              <a:rPr lang="en-US" sz="1600" dirty="0" smtClean="0"/>
              <a:t>occurs.</a:t>
            </a:r>
            <a:endParaRPr lang="en-US" sz="1600" dirty="0"/>
          </a:p>
          <a:p>
            <a:pPr>
              <a:spcAft>
                <a:spcPts val="300"/>
              </a:spcAft>
            </a:pPr>
            <a:r>
              <a:rPr lang="en-US" sz="1800" b="1" dirty="0" err="1" smtClean="0">
                <a:latin typeface="+mn-lt"/>
              </a:rPr>
              <a:t>event_counter</a:t>
            </a:r>
            <a:endParaRPr lang="en-US" sz="1800" b="1" dirty="0" smtClean="0">
              <a:latin typeface="+mn-lt"/>
            </a:endParaRPr>
          </a:p>
          <a:p>
            <a:pPr lvl="1">
              <a:spcAft>
                <a:spcPts val="300"/>
              </a:spcAft>
            </a:pPr>
            <a:r>
              <a:rPr lang="en-US" sz="1600" dirty="0"/>
              <a:t>Counts how many events occurred for the event </a:t>
            </a:r>
            <a:r>
              <a:rPr lang="en-US" sz="1600" dirty="0" smtClean="0"/>
              <a:t>session; use </a:t>
            </a:r>
            <a:r>
              <a:rPr lang="en-US" sz="1600" dirty="0"/>
              <a:t>this when defining an event session for an unknown workload to </a:t>
            </a:r>
            <a:r>
              <a:rPr lang="en-US" sz="1600" dirty="0" smtClean="0"/>
              <a:t>determine </a:t>
            </a:r>
            <a:r>
              <a:rPr lang="en-US" sz="1600" dirty="0"/>
              <a:t>how many events you can expect based on your event </a:t>
            </a:r>
            <a:r>
              <a:rPr lang="en-US" sz="1600" dirty="0" smtClean="0"/>
              <a:t>session’s </a:t>
            </a:r>
            <a:r>
              <a:rPr lang="en-US" sz="1600" dirty="0"/>
              <a:t>definition, as a part of planning the </a:t>
            </a:r>
            <a:r>
              <a:rPr lang="en-US" sz="1600" dirty="0" smtClean="0"/>
              <a:t>appropriate </a:t>
            </a:r>
            <a:r>
              <a:rPr lang="en-US" sz="1600" dirty="0"/>
              <a:t>targets to </a:t>
            </a:r>
            <a:r>
              <a:rPr lang="en-US" sz="1600" dirty="0" smtClean="0"/>
              <a:t>use </a:t>
            </a:r>
            <a:r>
              <a:rPr lang="en-US" sz="1600" dirty="0"/>
              <a:t>for the </a:t>
            </a:r>
            <a:r>
              <a:rPr lang="en-US" sz="1600" dirty="0" smtClean="0"/>
              <a:t>session.</a:t>
            </a:r>
            <a:endParaRPr lang="de-DE" sz="1600" dirty="0"/>
          </a:p>
        </p:txBody>
      </p:sp>
      <p:sp>
        <p:nvSpPr>
          <p:cNvPr id="3" name="Title 2"/>
          <p:cNvSpPr>
            <a:spLocks noGrp="1"/>
          </p:cNvSpPr>
          <p:nvPr>
            <p:ph type="title"/>
          </p:nvPr>
        </p:nvSpPr>
        <p:spPr/>
        <p:txBody>
          <a:bodyPr/>
          <a:lstStyle/>
          <a:p>
            <a:r>
              <a:rPr lang="de-DE" dirty="0" smtClean="0"/>
              <a:t>Targets – Data </a:t>
            </a:r>
            <a:r>
              <a:rPr lang="de-DE" dirty="0" err="1" smtClean="0"/>
              <a:t>Consumers</a:t>
            </a:r>
            <a:r>
              <a:rPr lang="de-DE" dirty="0" smtClean="0"/>
              <a:t> for Extended Events</a:t>
            </a:r>
            <a:endParaRPr lang="de-DE" dirty="0"/>
          </a:p>
        </p:txBody>
      </p:sp>
      <p:sp>
        <p:nvSpPr>
          <p:cNvPr id="4" name="Rectangle 3"/>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899453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7" y="1212849"/>
            <a:ext cx="8100000" cy="4555031"/>
          </a:xfrm>
        </p:spPr>
        <p:txBody>
          <a:bodyPr/>
          <a:lstStyle/>
          <a:p>
            <a:pPr>
              <a:spcAft>
                <a:spcPts val="300"/>
              </a:spcAft>
            </a:pPr>
            <a:r>
              <a:rPr lang="en-US" sz="1800" b="1" dirty="0">
                <a:latin typeface="+mn-lt"/>
              </a:rPr>
              <a:t>In SQL Server </a:t>
            </a:r>
            <a:r>
              <a:rPr lang="en-US" sz="1800" b="1" dirty="0" smtClean="0">
                <a:latin typeface="+mn-lt"/>
              </a:rPr>
              <a:t>2014, </a:t>
            </a:r>
            <a:r>
              <a:rPr lang="en-US" sz="1800" b="1" dirty="0" err="1">
                <a:latin typeface="+mn-lt"/>
              </a:rPr>
              <a:t>sp_server_diagnostics</a:t>
            </a:r>
            <a:r>
              <a:rPr lang="en-US" sz="1800" b="1" dirty="0">
                <a:latin typeface="+mn-lt"/>
              </a:rPr>
              <a:t> executes in five minute </a:t>
            </a:r>
            <a:r>
              <a:rPr lang="en-US" sz="1800" b="1" dirty="0" smtClean="0">
                <a:latin typeface="+mn-lt"/>
              </a:rPr>
              <a:t>intervals </a:t>
            </a:r>
            <a:r>
              <a:rPr lang="en-US" sz="1800" b="1" dirty="0">
                <a:latin typeface="+mn-lt"/>
              </a:rPr>
              <a:t>to check the current health of the SQL Server </a:t>
            </a:r>
            <a:r>
              <a:rPr lang="en-US" sz="1800" b="1" dirty="0" smtClean="0">
                <a:latin typeface="+mn-lt"/>
              </a:rPr>
              <a:t>instance.</a:t>
            </a:r>
          </a:p>
          <a:p>
            <a:pPr>
              <a:spcAft>
                <a:spcPts val="300"/>
              </a:spcAft>
            </a:pPr>
            <a:endParaRPr lang="en-US" sz="1800" dirty="0" smtClean="0">
              <a:latin typeface="+mn-lt"/>
            </a:endParaRPr>
          </a:p>
          <a:p>
            <a:pPr>
              <a:spcAft>
                <a:spcPts val="300"/>
              </a:spcAft>
            </a:pPr>
            <a:r>
              <a:rPr lang="en-US" sz="1800" b="1" dirty="0" smtClean="0">
                <a:latin typeface="+mn-lt"/>
              </a:rPr>
              <a:t>It </a:t>
            </a:r>
            <a:r>
              <a:rPr lang="en-US" sz="1800" b="1" dirty="0">
                <a:latin typeface="+mn-lt"/>
              </a:rPr>
              <a:t>provides four sections of health information:</a:t>
            </a:r>
          </a:p>
          <a:p>
            <a:pPr lvl="1">
              <a:spcAft>
                <a:spcPts val="300"/>
              </a:spcAft>
            </a:pPr>
            <a:r>
              <a:rPr lang="en-US" sz="1600" dirty="0" smtClean="0"/>
              <a:t>System </a:t>
            </a:r>
            <a:r>
              <a:rPr lang="en-US" sz="1600" dirty="0"/>
              <a:t>– spinlock </a:t>
            </a:r>
            <a:r>
              <a:rPr lang="en-US" sz="1600" dirty="0" err="1"/>
              <a:t>backoffs</a:t>
            </a:r>
            <a:r>
              <a:rPr lang="en-US" sz="1600" dirty="0"/>
              <a:t>, CPU usage, memory dumps, non-yielding tasks</a:t>
            </a:r>
          </a:p>
          <a:p>
            <a:pPr lvl="1">
              <a:spcAft>
                <a:spcPts val="300"/>
              </a:spcAft>
            </a:pPr>
            <a:r>
              <a:rPr lang="en-US" sz="1600" dirty="0" smtClean="0"/>
              <a:t>Resource </a:t>
            </a:r>
            <a:r>
              <a:rPr lang="en-US" sz="1600" dirty="0"/>
              <a:t>– process and memory manager memory usage</a:t>
            </a:r>
          </a:p>
          <a:p>
            <a:pPr lvl="1">
              <a:spcAft>
                <a:spcPts val="300"/>
              </a:spcAft>
            </a:pPr>
            <a:r>
              <a:rPr lang="en-US" sz="1600" dirty="0" smtClean="0"/>
              <a:t>Query </a:t>
            </a:r>
            <a:r>
              <a:rPr lang="en-US" sz="1600" dirty="0"/>
              <a:t>Processor – max workers, current number of workers, idle workers, </a:t>
            </a:r>
          </a:p>
          <a:p>
            <a:pPr lvl="1">
              <a:spcAft>
                <a:spcPts val="300"/>
              </a:spcAft>
            </a:pPr>
            <a:r>
              <a:rPr lang="en-US" sz="1600" dirty="0"/>
              <a:t>tasks completed in interval, top 10 non-preemptive and preemptive wait </a:t>
            </a:r>
          </a:p>
          <a:p>
            <a:pPr lvl="1">
              <a:spcAft>
                <a:spcPts val="300"/>
              </a:spcAft>
            </a:pPr>
            <a:r>
              <a:rPr lang="en-US" sz="1600" dirty="0"/>
              <a:t>types by count</a:t>
            </a:r>
          </a:p>
          <a:p>
            <a:pPr lvl="1">
              <a:spcAft>
                <a:spcPts val="300"/>
              </a:spcAft>
            </a:pPr>
            <a:r>
              <a:rPr lang="en-US" sz="1600" dirty="0" smtClean="0"/>
              <a:t>I/O </a:t>
            </a:r>
            <a:r>
              <a:rPr lang="en-US" sz="1600" dirty="0"/>
              <a:t>subsystem – latch timeouts, long interval I/O, pending requests</a:t>
            </a:r>
          </a:p>
          <a:p>
            <a:pPr>
              <a:spcAft>
                <a:spcPts val="300"/>
              </a:spcAft>
            </a:pPr>
            <a:endParaRPr lang="en-US" sz="1800" dirty="0" smtClean="0">
              <a:latin typeface="+mn-lt"/>
            </a:endParaRPr>
          </a:p>
          <a:p>
            <a:pPr>
              <a:spcAft>
                <a:spcPts val="300"/>
              </a:spcAft>
            </a:pPr>
            <a:r>
              <a:rPr lang="en-US" sz="1800" b="1" dirty="0" smtClean="0">
                <a:latin typeface="+mn-lt"/>
              </a:rPr>
              <a:t>The </a:t>
            </a:r>
            <a:r>
              <a:rPr lang="en-US" sz="1800" b="1" dirty="0">
                <a:latin typeface="+mn-lt"/>
              </a:rPr>
              <a:t>output of </a:t>
            </a:r>
            <a:r>
              <a:rPr lang="en-US" sz="1800" b="1" dirty="0" err="1">
                <a:latin typeface="+mn-lt"/>
              </a:rPr>
              <a:t>sp_server_diagnostics</a:t>
            </a:r>
            <a:r>
              <a:rPr lang="en-US" sz="1800" b="1" dirty="0">
                <a:latin typeface="+mn-lt"/>
              </a:rPr>
              <a:t> is collected by the </a:t>
            </a:r>
            <a:r>
              <a:rPr lang="en-US" sz="1800" b="1" dirty="0" err="1" smtClean="0">
                <a:latin typeface="+mn-lt"/>
              </a:rPr>
              <a:t>system_health</a:t>
            </a:r>
            <a:r>
              <a:rPr lang="en-US" sz="1800" b="1" dirty="0" smtClean="0">
                <a:latin typeface="+mn-lt"/>
              </a:rPr>
              <a:t> session </a:t>
            </a:r>
            <a:r>
              <a:rPr lang="en-US" sz="1800" b="1" dirty="0">
                <a:latin typeface="+mn-lt"/>
              </a:rPr>
              <a:t>and written to a file in the file </a:t>
            </a:r>
            <a:r>
              <a:rPr lang="en-US" sz="1800" b="1" dirty="0" smtClean="0">
                <a:latin typeface="+mn-lt"/>
              </a:rPr>
              <a:t>system:</a:t>
            </a:r>
            <a:endParaRPr lang="en-US" sz="1800" b="1" dirty="0">
              <a:latin typeface="+mn-lt"/>
            </a:endParaRPr>
          </a:p>
          <a:p>
            <a:pPr lvl="1">
              <a:spcAft>
                <a:spcPts val="300"/>
              </a:spcAft>
            </a:pPr>
            <a:r>
              <a:rPr lang="en-US" sz="1600" dirty="0" smtClean="0"/>
              <a:t>Data </a:t>
            </a:r>
            <a:r>
              <a:rPr lang="en-US" sz="1600" dirty="0"/>
              <a:t>can be trended over longer periods of time</a:t>
            </a:r>
          </a:p>
          <a:p>
            <a:pPr lvl="1">
              <a:spcAft>
                <a:spcPts val="300"/>
              </a:spcAft>
            </a:pPr>
            <a:r>
              <a:rPr lang="en-US" sz="1600" dirty="0" smtClean="0"/>
              <a:t>Data </a:t>
            </a:r>
            <a:r>
              <a:rPr lang="en-US" sz="1600" dirty="0"/>
              <a:t>will be available if a crash or restart occurs for the </a:t>
            </a:r>
            <a:r>
              <a:rPr lang="en-US" sz="1600" dirty="0" smtClean="0"/>
              <a:t>instance</a:t>
            </a:r>
          </a:p>
        </p:txBody>
      </p:sp>
      <p:sp>
        <p:nvSpPr>
          <p:cNvPr id="3" name="Title 2"/>
          <p:cNvSpPr>
            <a:spLocks noGrp="1"/>
          </p:cNvSpPr>
          <p:nvPr>
            <p:ph type="title"/>
          </p:nvPr>
        </p:nvSpPr>
        <p:spPr/>
        <p:txBody>
          <a:bodyPr/>
          <a:lstStyle/>
          <a:p>
            <a:r>
              <a:rPr lang="de-DE" dirty="0" err="1" smtClean="0"/>
              <a:t>Viewing</a:t>
            </a:r>
            <a:r>
              <a:rPr lang="de-DE" dirty="0" smtClean="0"/>
              <a:t> Historical System </a:t>
            </a:r>
            <a:r>
              <a:rPr lang="de-DE" dirty="0" err="1" smtClean="0"/>
              <a:t>Health</a:t>
            </a:r>
            <a:endParaRPr lang="de-DE" dirty="0"/>
          </a:p>
        </p:txBody>
      </p:sp>
      <p:sp>
        <p:nvSpPr>
          <p:cNvPr id="4" name="Rectangle 3"/>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548903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49"/>
            <a:ext cx="8100000" cy="1631153"/>
          </a:xfrm>
        </p:spPr>
        <p:txBody>
          <a:bodyPr/>
          <a:lstStyle/>
          <a:p>
            <a:pPr>
              <a:lnSpc>
                <a:spcPct val="100000"/>
              </a:lnSpc>
              <a:spcAft>
                <a:spcPts val="300"/>
              </a:spcAft>
            </a:pPr>
            <a:r>
              <a:rPr lang="de-DE" sz="1800" b="1" dirty="0">
                <a:latin typeface="+mn-lt"/>
              </a:rPr>
              <a:t>Test </a:t>
            </a:r>
            <a:r>
              <a:rPr lang="de-DE" sz="1800" b="1" dirty="0" err="1">
                <a:latin typeface="+mn-lt"/>
              </a:rPr>
              <a:t>environment</a:t>
            </a:r>
            <a:endParaRPr lang="de-DE" sz="1800" b="1" dirty="0">
              <a:latin typeface="+mn-lt"/>
            </a:endParaRPr>
          </a:p>
          <a:p>
            <a:pPr marL="342777" lvl="1" indent="0">
              <a:lnSpc>
                <a:spcPct val="100000"/>
              </a:lnSpc>
              <a:spcAft>
                <a:spcPts val="300"/>
              </a:spcAft>
              <a:buNone/>
            </a:pPr>
            <a:r>
              <a:rPr lang="de-DE" sz="1600" dirty="0"/>
              <a:t>6 </a:t>
            </a:r>
            <a:r>
              <a:rPr lang="de-DE" sz="1600" dirty="0" err="1"/>
              <a:t>virtual</a:t>
            </a:r>
            <a:r>
              <a:rPr lang="de-DE" sz="1600" dirty="0"/>
              <a:t> </a:t>
            </a:r>
            <a:r>
              <a:rPr lang="de-DE" sz="1600" dirty="0" err="1"/>
              <a:t>machines</a:t>
            </a:r>
            <a:r>
              <a:rPr lang="de-DE" sz="1600" dirty="0"/>
              <a:t>, 1 </a:t>
            </a:r>
            <a:r>
              <a:rPr lang="de-DE" sz="1600" dirty="0" err="1"/>
              <a:t>domain</a:t>
            </a:r>
            <a:r>
              <a:rPr lang="de-DE" sz="1600" dirty="0"/>
              <a:t> </a:t>
            </a:r>
            <a:r>
              <a:rPr lang="de-DE" sz="1600" dirty="0" err="1"/>
              <a:t>controller</a:t>
            </a:r>
            <a:r>
              <a:rPr lang="de-DE" sz="1600" dirty="0"/>
              <a:t>, 1 SQL Server 2012 ENT, 4 </a:t>
            </a:r>
            <a:r>
              <a:rPr lang="de-DE" sz="1600" dirty="0" err="1"/>
              <a:t>clients</a:t>
            </a:r>
            <a:r>
              <a:rPr lang="de-DE" sz="1600" dirty="0"/>
              <a:t> </a:t>
            </a:r>
            <a:r>
              <a:rPr lang="de-DE" sz="1600" dirty="0" err="1"/>
              <a:t>with</a:t>
            </a:r>
            <a:r>
              <a:rPr lang="de-DE" sz="1600" dirty="0"/>
              <a:t> Distributed Replay </a:t>
            </a:r>
            <a:r>
              <a:rPr lang="de-DE" sz="1600" dirty="0" err="1"/>
              <a:t>client</a:t>
            </a:r>
            <a:r>
              <a:rPr lang="de-DE" sz="1600" dirty="0"/>
              <a:t> </a:t>
            </a:r>
            <a:r>
              <a:rPr lang="de-DE" sz="1600" dirty="0" err="1"/>
              <a:t>service</a:t>
            </a:r>
            <a:endParaRPr lang="de-DE" sz="1600" dirty="0"/>
          </a:p>
          <a:p>
            <a:pPr marL="0" lvl="1" indent="0">
              <a:lnSpc>
                <a:spcPct val="100000"/>
              </a:lnSpc>
              <a:spcAft>
                <a:spcPts val="300"/>
              </a:spcAft>
              <a:buNone/>
            </a:pPr>
            <a:r>
              <a:rPr lang="de-DE" sz="1800" b="1" dirty="0"/>
              <a:t>Test </a:t>
            </a:r>
            <a:r>
              <a:rPr lang="de-DE" sz="1800" b="1" dirty="0" err="1"/>
              <a:t>workload</a:t>
            </a:r>
            <a:endParaRPr lang="de-DE" sz="1800" b="1" dirty="0"/>
          </a:p>
          <a:p>
            <a:pPr marL="342777" lvl="1" indent="0">
              <a:lnSpc>
                <a:spcPct val="100000"/>
              </a:lnSpc>
              <a:spcAft>
                <a:spcPts val="300"/>
              </a:spcAft>
              <a:buNone/>
            </a:pPr>
            <a:r>
              <a:rPr lang="en-US" sz="1600" dirty="0">
                <a:hlinkClick r:id="rId3"/>
              </a:rPr>
              <a:t>Adventure Works Books Online W</a:t>
            </a:r>
            <a:r>
              <a:rPr lang="en-US" sz="1600" dirty="0" smtClean="0">
                <a:hlinkClick r:id="rId3"/>
              </a:rPr>
              <a:t>orkload</a:t>
            </a:r>
            <a:endParaRPr lang="de-DE" sz="1600" dirty="0"/>
          </a:p>
        </p:txBody>
      </p:sp>
      <p:sp>
        <p:nvSpPr>
          <p:cNvPr id="3" name="Title 2"/>
          <p:cNvSpPr>
            <a:spLocks noGrp="1"/>
          </p:cNvSpPr>
          <p:nvPr>
            <p:ph type="title"/>
          </p:nvPr>
        </p:nvSpPr>
        <p:spPr/>
        <p:txBody>
          <a:bodyPr/>
          <a:lstStyle/>
          <a:p>
            <a:r>
              <a:rPr lang="en-US" dirty="0"/>
              <a:t>Overhead of SQL Trace vs. Extended Events</a:t>
            </a:r>
            <a:endParaRPr lang="de-DE"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0000" y="3179746"/>
            <a:ext cx="6800850" cy="2219325"/>
          </a:xfrm>
          <a:prstGeom prst="rect">
            <a:avLst/>
          </a:prstGeom>
        </p:spPr>
      </p:pic>
      <p:sp>
        <p:nvSpPr>
          <p:cNvPr id="6" name="Rectangle 5"/>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Content Placeholder 6"/>
          <p:cNvSpPr txBox="1">
            <a:spLocks/>
          </p:cNvSpPr>
          <p:nvPr/>
        </p:nvSpPr>
        <p:spPr>
          <a:xfrm>
            <a:off x="8639999" y="3780000"/>
            <a:ext cx="3780000" cy="923267"/>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smtClean="0">
                <a:hlinkClick r:id="rId5"/>
              </a:rPr>
              <a:t>Measuring “Observer Overhead” of SQL Trace vs. Extended Events</a:t>
            </a:r>
            <a:endParaRPr lang="en-US" sz="1600" dirty="0">
              <a:solidFill>
                <a:schemeClr val="bg1"/>
              </a:solidFill>
            </a:endParaRPr>
          </a:p>
        </p:txBody>
      </p:sp>
      <p:sp>
        <p:nvSpPr>
          <p:cNvPr id="8" name="Rectangle 7"/>
          <p:cNvSpPr/>
          <p:nvPr/>
        </p:nvSpPr>
        <p:spPr bwMode="auto">
          <a:xfrm>
            <a:off x="360000" y="3456000"/>
            <a:ext cx="4536000" cy="270000"/>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360000" y="4014000"/>
            <a:ext cx="4536000" cy="270000"/>
          </a:xfrm>
          <a:prstGeom prst="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Striped Right Arrow 3"/>
          <p:cNvSpPr/>
          <p:nvPr/>
        </p:nvSpPr>
        <p:spPr bwMode="auto">
          <a:xfrm rot="10800000">
            <a:off x="3780000" y="4482000"/>
            <a:ext cx="900000" cy="451104"/>
          </a:xfrm>
          <a:prstGeom prst="stripedRightArrow">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de-DE"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15333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48"/>
            <a:ext cx="8100000" cy="5595315"/>
          </a:xfrm>
        </p:spPr>
        <p:txBody>
          <a:bodyPr/>
          <a:lstStyle/>
          <a:p>
            <a:pPr marL="0" lvl="1">
              <a:spcAft>
                <a:spcPts val="300"/>
              </a:spcAft>
            </a:pPr>
            <a:r>
              <a:rPr lang="en-US" sz="1800" b="1" dirty="0"/>
              <a:t>Usage</a:t>
            </a:r>
          </a:p>
          <a:p>
            <a:pPr marL="320123" lvl="2" indent="0">
              <a:spcAft>
                <a:spcPts val="300"/>
              </a:spcAft>
              <a:buClr>
                <a:srgbClr val="727CA3"/>
              </a:buClr>
              <a:buNone/>
            </a:pPr>
            <a:r>
              <a:rPr lang="en-US" sz="1600" dirty="0"/>
              <a:t>Worktables for LOB storage</a:t>
            </a:r>
          </a:p>
          <a:p>
            <a:pPr marL="320123" lvl="2" indent="0">
              <a:spcAft>
                <a:spcPts val="300"/>
              </a:spcAft>
              <a:buClr>
                <a:srgbClr val="727CA3"/>
              </a:buClr>
              <a:buNone/>
            </a:pPr>
            <a:r>
              <a:rPr lang="en-US" sz="1600" dirty="0"/>
              <a:t>Memory spill (HASH, SORT)</a:t>
            </a:r>
          </a:p>
          <a:p>
            <a:pPr marL="320123" lvl="2" indent="0">
              <a:spcAft>
                <a:spcPts val="300"/>
              </a:spcAft>
              <a:buClr>
                <a:srgbClr val="727CA3"/>
              </a:buClr>
              <a:buNone/>
            </a:pPr>
            <a:r>
              <a:rPr lang="en-US" sz="1600" dirty="0"/>
              <a:t>INDEX REBUILD with SORT_IN_TEMPDB</a:t>
            </a:r>
          </a:p>
          <a:p>
            <a:pPr marL="320123" lvl="2" indent="0">
              <a:spcAft>
                <a:spcPts val="300"/>
              </a:spcAft>
              <a:buClr>
                <a:srgbClr val="727CA3"/>
              </a:buClr>
              <a:buNone/>
            </a:pPr>
            <a:r>
              <a:rPr lang="en-US" sz="1600" dirty="0"/>
              <a:t>DBCC CHECKDB</a:t>
            </a:r>
          </a:p>
          <a:p>
            <a:pPr marL="320123" lvl="2" indent="0">
              <a:spcAft>
                <a:spcPts val="300"/>
              </a:spcAft>
              <a:buClr>
                <a:srgbClr val="727CA3"/>
              </a:buClr>
              <a:buNone/>
            </a:pPr>
            <a:r>
              <a:rPr lang="en-US" sz="1600" dirty="0"/>
              <a:t>Row Versioning and Version </a:t>
            </a:r>
            <a:r>
              <a:rPr lang="en-US" sz="1600" dirty="0" smtClean="0"/>
              <a:t>Store</a:t>
            </a:r>
          </a:p>
          <a:p>
            <a:pPr marL="320123" lvl="2" indent="0">
              <a:spcAft>
                <a:spcPts val="300"/>
              </a:spcAft>
              <a:buClr>
                <a:srgbClr val="727CA3"/>
              </a:buClr>
              <a:buNone/>
            </a:pPr>
            <a:r>
              <a:rPr lang="en-US" sz="1600" dirty="0" smtClean="0"/>
              <a:t>and many more…</a:t>
            </a:r>
            <a:endParaRPr lang="en-US" sz="1600" dirty="0"/>
          </a:p>
          <a:p>
            <a:pPr marL="0" lvl="1">
              <a:spcAft>
                <a:spcPts val="300"/>
              </a:spcAft>
            </a:pPr>
            <a:r>
              <a:rPr lang="de-DE" sz="1800" b="1" dirty="0" err="1"/>
              <a:t>Latch</a:t>
            </a:r>
            <a:r>
              <a:rPr lang="de-DE" sz="1800" b="1" dirty="0"/>
              <a:t> </a:t>
            </a:r>
            <a:r>
              <a:rPr lang="de-DE" sz="1800" b="1" dirty="0" err="1"/>
              <a:t>Contention</a:t>
            </a:r>
            <a:r>
              <a:rPr lang="de-DE" sz="1800" b="1" dirty="0"/>
              <a:t> on PFS </a:t>
            </a:r>
            <a:r>
              <a:rPr lang="de-DE" sz="1800" b="1" dirty="0" err="1"/>
              <a:t>and</a:t>
            </a:r>
            <a:r>
              <a:rPr lang="de-DE" sz="1800" b="1" dirty="0"/>
              <a:t> SGAM </a:t>
            </a:r>
            <a:r>
              <a:rPr lang="de-DE" sz="1800" b="1" dirty="0" err="1"/>
              <a:t>pages</a:t>
            </a:r>
            <a:endParaRPr lang="de-DE" sz="1800" b="1" dirty="0"/>
          </a:p>
          <a:p>
            <a:pPr marL="320123" lvl="2">
              <a:spcAft>
                <a:spcPts val="300"/>
              </a:spcAft>
              <a:buClr>
                <a:srgbClr val="727CA3"/>
              </a:buClr>
            </a:pPr>
            <a:r>
              <a:rPr lang="de-DE" sz="1600" dirty="0" err="1"/>
              <a:t>Wait</a:t>
            </a:r>
            <a:r>
              <a:rPr lang="de-DE" sz="1600" dirty="0"/>
              <a:t> type PAGELATCH_EX  in </a:t>
            </a:r>
            <a:r>
              <a:rPr lang="de-DE" sz="1600" dirty="0" err="1"/>
              <a:t>sys.dm_os_waiting_tasks</a:t>
            </a:r>
            <a:endParaRPr lang="de-DE" sz="1600" dirty="0"/>
          </a:p>
          <a:p>
            <a:pPr marL="320123" lvl="2">
              <a:spcAft>
                <a:spcPts val="300"/>
              </a:spcAft>
              <a:buClr>
                <a:srgbClr val="727CA3"/>
              </a:buClr>
            </a:pPr>
            <a:r>
              <a:rPr lang="de-DE" sz="1600" dirty="0" err="1"/>
              <a:t>Resource</a:t>
            </a:r>
            <a:r>
              <a:rPr lang="de-DE" sz="1600" dirty="0"/>
              <a:t> </a:t>
            </a:r>
            <a:r>
              <a:rPr lang="de-DE" sz="1600" dirty="0" err="1"/>
              <a:t>description</a:t>
            </a:r>
            <a:r>
              <a:rPr lang="de-DE" sz="1600" dirty="0"/>
              <a:t> 2:1:1 </a:t>
            </a:r>
            <a:r>
              <a:rPr lang="de-DE" sz="1600" dirty="0" err="1"/>
              <a:t>and</a:t>
            </a:r>
            <a:r>
              <a:rPr lang="de-DE" sz="1600" dirty="0"/>
              <a:t> 2:1:3 in </a:t>
            </a:r>
            <a:r>
              <a:rPr lang="de-DE" sz="1600" dirty="0" err="1"/>
              <a:t>sys.dm_os_waiting_tasks</a:t>
            </a:r>
            <a:endParaRPr lang="de-DE" sz="1600" dirty="0"/>
          </a:p>
          <a:p>
            <a:pPr marL="0" lvl="1">
              <a:spcAft>
                <a:spcPts val="300"/>
              </a:spcAft>
            </a:pPr>
            <a:r>
              <a:rPr lang="en-US" sz="1800" b="1" dirty="0"/>
              <a:t>Optimizing</a:t>
            </a:r>
            <a:endParaRPr lang="en-US" sz="1800" b="1" dirty="0"/>
          </a:p>
          <a:p>
            <a:pPr marL="320123" lvl="2">
              <a:spcAft>
                <a:spcPts val="300"/>
              </a:spcAft>
              <a:buClr>
                <a:srgbClr val="727CA3"/>
              </a:buClr>
            </a:pPr>
            <a:r>
              <a:rPr lang="en-US" sz="1600" dirty="0"/>
              <a:t>Enable trace flag –T1118 to remove single-page allocations.</a:t>
            </a:r>
            <a:endParaRPr lang="de-DE" sz="1600" dirty="0"/>
          </a:p>
          <a:p>
            <a:pPr marL="320123" lvl="2">
              <a:spcAft>
                <a:spcPts val="300"/>
              </a:spcAft>
              <a:buClr>
                <a:srgbClr val="727CA3"/>
              </a:buClr>
            </a:pPr>
            <a:r>
              <a:rPr lang="en-US" sz="1600" dirty="0"/>
              <a:t>Isolate the </a:t>
            </a:r>
            <a:r>
              <a:rPr lang="en-US" sz="1600" dirty="0" err="1"/>
              <a:t>tempdb</a:t>
            </a:r>
            <a:r>
              <a:rPr lang="en-US" sz="1600" dirty="0"/>
              <a:t> database on a fast I/O subsystem (RAID 10).</a:t>
            </a:r>
          </a:p>
          <a:p>
            <a:pPr marL="320123" lvl="2">
              <a:spcAft>
                <a:spcPts val="300"/>
              </a:spcAft>
              <a:buClr>
                <a:srgbClr val="727CA3"/>
              </a:buClr>
            </a:pPr>
            <a:r>
              <a:rPr lang="en-US" sz="1600" dirty="0"/>
              <a:t>There is no formula for calculating </a:t>
            </a:r>
            <a:r>
              <a:rPr lang="en-US" sz="1600" dirty="0" err="1"/>
              <a:t>tempdb</a:t>
            </a:r>
            <a:r>
              <a:rPr lang="en-US" sz="1600" dirty="0"/>
              <a:t> size</a:t>
            </a:r>
            <a:r>
              <a:rPr lang="en-US" sz="1600" dirty="0" smtClean="0"/>
              <a:t>. Size </a:t>
            </a:r>
            <a:r>
              <a:rPr lang="en-US" sz="1600" dirty="0"/>
              <a:t>accordingly, If you don’t know better start with 2048 MB for each data file and 1024 MB grow size and with 1024 MB for the log file and grow size 512 MB.</a:t>
            </a:r>
          </a:p>
          <a:p>
            <a:pPr marL="320123" lvl="2">
              <a:spcAft>
                <a:spcPts val="300"/>
              </a:spcAft>
              <a:buClr>
                <a:srgbClr val="727CA3"/>
              </a:buClr>
            </a:pPr>
            <a:r>
              <a:rPr lang="en-US" sz="1600" dirty="0"/>
              <a:t>Use multiple data files</a:t>
            </a:r>
          </a:p>
          <a:p>
            <a:pPr marL="594443" lvl="3" indent="0">
              <a:lnSpc>
                <a:spcPct val="120000"/>
              </a:lnSpc>
              <a:buClr>
                <a:srgbClr val="727CA3"/>
              </a:buClr>
              <a:buNone/>
            </a:pPr>
            <a:r>
              <a:rPr lang="en-US" sz="1400" dirty="0">
                <a:solidFill>
                  <a:prstClr val="black"/>
                </a:solidFill>
              </a:rPr>
              <a:t>&lt;= 8 cores, #files = #cores</a:t>
            </a:r>
          </a:p>
          <a:p>
            <a:pPr marL="594443" lvl="3" indent="0">
              <a:lnSpc>
                <a:spcPct val="120000"/>
              </a:lnSpc>
              <a:buClr>
                <a:srgbClr val="727CA3"/>
              </a:buClr>
              <a:buNone/>
            </a:pPr>
            <a:r>
              <a:rPr lang="en-US" sz="1400" dirty="0">
                <a:solidFill>
                  <a:prstClr val="black"/>
                </a:solidFill>
              </a:rPr>
              <a:t>&gt; 8 cores, #files = 8 and increase in blocks of </a:t>
            </a:r>
            <a:r>
              <a:rPr lang="en-US" sz="1400" dirty="0" smtClean="0">
                <a:solidFill>
                  <a:prstClr val="black"/>
                </a:solidFill>
              </a:rPr>
              <a:t>4</a:t>
            </a:r>
            <a:endParaRPr lang="en-US" sz="1400" dirty="0">
              <a:solidFill>
                <a:prstClr val="black"/>
              </a:solidFill>
            </a:endParaRPr>
          </a:p>
        </p:txBody>
      </p:sp>
      <p:sp>
        <p:nvSpPr>
          <p:cNvPr id="3" name="Title 2"/>
          <p:cNvSpPr>
            <a:spLocks noGrp="1"/>
          </p:cNvSpPr>
          <p:nvPr>
            <p:ph type="title"/>
          </p:nvPr>
        </p:nvSpPr>
        <p:spPr/>
        <p:txBody>
          <a:bodyPr/>
          <a:lstStyle/>
          <a:p>
            <a:r>
              <a:rPr lang="de-DE" dirty="0" smtClean="0"/>
              <a:t>Monitoring Scenarios – </a:t>
            </a:r>
            <a:r>
              <a:rPr lang="de-DE" dirty="0" err="1" smtClean="0"/>
              <a:t>Tempdb</a:t>
            </a:r>
            <a:r>
              <a:rPr lang="de-DE" dirty="0" smtClean="0"/>
              <a:t> </a:t>
            </a:r>
            <a:r>
              <a:rPr lang="de-DE" dirty="0" err="1" smtClean="0"/>
              <a:t>Contention</a:t>
            </a:r>
            <a:endParaRPr lang="de-DE" dirty="0"/>
          </a:p>
        </p:txBody>
      </p:sp>
      <p:sp>
        <p:nvSpPr>
          <p:cNvPr id="4" name="Rectangle 3"/>
          <p:cNvSpPr/>
          <p:nvPr/>
        </p:nvSpPr>
        <p:spPr bwMode="white">
          <a:xfrm>
            <a:off x="8640000" y="0"/>
            <a:ext cx="3796474" cy="6984000"/>
          </a:xfrm>
          <a:prstGeom prst="rect">
            <a:avLst/>
          </a:pr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71"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6"/>
          <p:cNvSpPr txBox="1">
            <a:spLocks/>
          </p:cNvSpPr>
          <p:nvPr/>
        </p:nvSpPr>
        <p:spPr>
          <a:xfrm>
            <a:off x="8639999" y="3780000"/>
            <a:ext cx="3780000" cy="677046"/>
          </a:xfrm>
          <a:prstGeom prst="rect">
            <a:avLst/>
          </a:prstGeom>
        </p:spPr>
        <p:txBody>
          <a:bodyPr vert="horz" wrap="square" lIns="146252" tIns="91409" rIns="146252" bIns="91409" rtlCol="0">
            <a:spAutoFit/>
          </a:bodyPr>
          <a:lstStyle>
            <a:lvl1pPr marL="342900"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j-lt"/>
                <a:ea typeface="+mn-ea"/>
                <a:cs typeface="+mn-cs"/>
              </a:defRPr>
            </a:lvl1pPr>
            <a:lvl2pPr marL="685677" marR="0" indent="-34290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857044"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3pPr>
            <a:lvl4pPr marL="1085560"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4pPr>
            <a:lvl5pPr marL="1314078" marR="0" indent="-285750" algn="l" defTabSz="932404" rtl="0" eaLnBrk="1" fontAlgn="auto" latinLnBrk="0" hangingPunct="1">
              <a:lnSpc>
                <a:spcPct val="90000"/>
              </a:lnSpc>
              <a:spcBef>
                <a:spcPct val="20000"/>
              </a:spcBef>
              <a:spcAft>
                <a:spcPts val="0"/>
              </a:spcAft>
              <a:buClr>
                <a:srgbClr val="FF8C00"/>
              </a:buClr>
              <a:buSzPct val="90000"/>
              <a:buFont typeface="Wingdings" panose="05000000000000000000" pitchFamily="2" charset="2"/>
              <a:buChar char="§"/>
              <a:tabLst/>
              <a:defRPr sz="1600" kern="1200" spc="0" baseline="0">
                <a:gradFill>
                  <a:gsLst>
                    <a:gs pos="1250">
                      <a:schemeClr val="tx1"/>
                    </a:gs>
                    <a:gs pos="100000">
                      <a:schemeClr val="tx1"/>
                    </a:gs>
                  </a:gsLst>
                  <a:lin ang="5400000" scaled="0"/>
                </a:gradFill>
                <a:latin typeface="+mn-lt"/>
                <a:ea typeface="+mn-ea"/>
                <a:cs typeface="+mn-cs"/>
              </a:defRPr>
            </a:lvl5pPr>
            <a:lvl6pPr marL="256411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30314"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6516"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2720" indent="-233101" algn="l" defTabSz="932404" rtl="0" eaLnBrk="1" latinLnBrk="0" hangingPunct="1">
              <a:spcBef>
                <a:spcPct val="20000"/>
              </a:spcBef>
              <a:buFont typeface="Arial" pitchFamily="34" charset="0"/>
              <a:buChar char="•"/>
              <a:defRPr sz="1900" kern="1200">
                <a:solidFill>
                  <a:schemeClr val="tx1"/>
                </a:solidFill>
                <a:latin typeface="+mn-lt"/>
                <a:ea typeface="+mn-ea"/>
                <a:cs typeface="+mn-cs"/>
              </a:defRPr>
            </a:lvl9pPr>
          </a:lstStyle>
          <a:p>
            <a:pPr marL="180000" indent="0">
              <a:lnSpc>
                <a:spcPct val="100000"/>
              </a:lnSpc>
              <a:spcBef>
                <a:spcPts val="0"/>
              </a:spcBef>
              <a:buNone/>
            </a:pPr>
            <a:r>
              <a:rPr lang="de-DE" sz="1600" dirty="0" smtClean="0">
                <a:solidFill>
                  <a:schemeClr val="bg1"/>
                </a:solidFill>
              </a:rPr>
              <a:t>Reference:</a:t>
            </a:r>
          </a:p>
          <a:p>
            <a:pPr marL="180000" indent="0">
              <a:lnSpc>
                <a:spcPct val="100000"/>
              </a:lnSpc>
              <a:spcBef>
                <a:spcPts val="0"/>
              </a:spcBef>
              <a:buNone/>
            </a:pPr>
            <a:r>
              <a:rPr lang="en-US" sz="1600" dirty="0" err="1" smtClean="0">
                <a:hlinkClick r:id="rId3"/>
              </a:rPr>
              <a:t>Tempdb</a:t>
            </a:r>
            <a:r>
              <a:rPr lang="en-US" sz="1600" dirty="0" smtClean="0">
                <a:hlinkClick r:id="rId3"/>
              </a:rPr>
              <a:t> Configuration Advice</a:t>
            </a:r>
            <a:endParaRPr lang="en-US" sz="1600" dirty="0">
              <a:solidFill>
                <a:schemeClr val="bg1"/>
              </a:solidFill>
            </a:endParaRPr>
          </a:p>
        </p:txBody>
      </p:sp>
    </p:spTree>
    <p:extLst>
      <p:ext uri="{BB962C8B-B14F-4D97-AF65-F5344CB8AC3E}">
        <p14:creationId xmlns:p14="http://schemas.microsoft.com/office/powerpoint/2010/main" val="10707825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
                                            <p:txEl>
                                              <p:pRg st="12" end="1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
                                            <p:txEl>
                                              <p:pRg st="13" end="13"/>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
                                            <p:txEl>
                                              <p:pRg st="14" end="14"/>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
                                            <p:txEl>
                                              <p:pRg st="15" end="15"/>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QL Server 2014">
  <a:themeElements>
    <a:clrScheme name="Custom 14">
      <a:dk1>
        <a:srgbClr val="505050"/>
      </a:dk1>
      <a:lt1>
        <a:srgbClr val="FFFFFF"/>
      </a:lt1>
      <a:dk2>
        <a:srgbClr val="505050"/>
      </a:dk2>
      <a:lt2>
        <a:srgbClr val="969696"/>
      </a:lt2>
      <a:accent1>
        <a:srgbClr val="00187B"/>
      </a:accent1>
      <a:accent2>
        <a:srgbClr val="7FBA00"/>
      </a:accent2>
      <a:accent3>
        <a:srgbClr val="FF8C00"/>
      </a:accent3>
      <a:accent4>
        <a:srgbClr val="00BCF2"/>
      </a:accent4>
      <a:accent5>
        <a:srgbClr val="E81123"/>
      </a:accent5>
      <a:accent6>
        <a:srgbClr val="FFB900"/>
      </a:accent6>
      <a:hlink>
        <a:srgbClr val="00187B"/>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External_Template_16x9" id="{2FE55D51-FEBC-4A42-A4CB-0C1E7CD67338}" vid="{6B9A7899-6FE2-4C34-8CB1-94B9A5D7B2A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 xsi:nil="true"/>
    <Event_x0020_Start_x0020_Date xmlns="2295e2e7-0eeb-498e-8716-217bb2ee6ee3" xsi:nil="tru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Unassigned</TermName>
          <TermId xmlns="http://schemas.microsoft.com/office/infopath/2007/PartnerControls">2c8af875-f38a-40b8-a0a9-056aed3fc8c0</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Event_x0020_VenueTaxHTField0>
    <AudienceTaxHTField0 xmlns="2295e2e7-0eeb-498e-8716-217bb2ee6ee3">
      <Terms xmlns="http://schemas.microsoft.com/office/infopath/2007/PartnerControls"/>
    </AudienceTaxHTField0>
    <Speaker xmlns="032d541b-1b4e-4d91-93c7-b10533c52f73" xsi:nil="true"/>
    <AverageRating xmlns="http://schemas.microsoft.com/sharepoint/v3" xsi:nil="true"/>
    <TaxCatchAll xmlns="230e9df3-be65-4c73-a93b-d1236ebd677e">
      <Value>622</Value>
    </TaxCatchAll>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4034d4c9833caf6b2e3c8b193c60ebc8">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0a005d6d6c38105aab79f13ff8543743"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e8298524-23d5-441d-8e61-21bed1c2c470"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taxonomyMulti="true" ma:sspId="e385fb40-52d4-4fae-9c5b-3e8ff8a5878e" ma:termSetId="eb6054b1-3a98-4c79-97b4-d20150dd266e" ma:anchorId="a7bf803d-fc4f-4bb4-903c-88e76437cc17"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sharepoint/v3"/>
    <ds:schemaRef ds:uri="http://purl.org/dc/terms/"/>
    <ds:schemaRef ds:uri="http://www.w3.org/XML/1998/namespace"/>
    <ds:schemaRef ds:uri="230e9df3-be65-4c73-a93b-d1236ebd677e"/>
    <ds:schemaRef ds:uri="http://purl.org/dc/dcmitype/"/>
    <ds:schemaRef ds:uri="http://schemas.microsoft.com/office/infopath/2007/PartnerControls"/>
    <ds:schemaRef ds:uri="2295e2e7-0eeb-498e-8716-217bb2ee6ee3"/>
    <ds:schemaRef ds:uri="http://schemas.microsoft.com/office/2006/documentManagement/types"/>
    <ds:schemaRef ds:uri="http://schemas.openxmlformats.org/package/2006/metadata/core-properties"/>
    <ds:schemaRef ds:uri="032d541b-1b4e-4d91-93c7-b10533c52f73"/>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2627CBDC-6F42-4863-BAFF-F6EDE240E7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SQL Server 14_DRAFT_04222013_ab</Template>
  <TotalTime>0</TotalTime>
  <Words>2382</Words>
  <Application>Microsoft Office PowerPoint</Application>
  <PresentationFormat>Custom</PresentationFormat>
  <Paragraphs>238</Paragraphs>
  <Slides>12</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ＭＳ Ｐゴシック</vt:lpstr>
      <vt:lpstr>Arial</vt:lpstr>
      <vt:lpstr>Segoe UI</vt:lpstr>
      <vt:lpstr>Segoe UI Light</vt:lpstr>
      <vt:lpstr>Verdana</vt:lpstr>
      <vt:lpstr>Wingdings</vt:lpstr>
      <vt:lpstr>SQL Server 2014</vt:lpstr>
      <vt:lpstr>PowerPoint Presentation</vt:lpstr>
      <vt:lpstr>SQL2Go – SQL Server 2014</vt:lpstr>
      <vt:lpstr>Agenda</vt:lpstr>
      <vt:lpstr>Introduction to Extended Events</vt:lpstr>
      <vt:lpstr>Why Extended Events?</vt:lpstr>
      <vt:lpstr>Targets – Data Consumers for Extended Events</vt:lpstr>
      <vt:lpstr>Viewing Historical System Health</vt:lpstr>
      <vt:lpstr>Overhead of SQL Trace vs. Extended Events</vt:lpstr>
      <vt:lpstr>Monitoring Scenarios – Tempdb Contention</vt:lpstr>
      <vt:lpstr>Monitoring Scenarios – Tuning and Blocking Issues</vt:lpstr>
      <vt:lpstr>Creating Extended Event Sessions in the GUI</vt:lpstr>
      <vt:lpstr>PowerPoint Presentation</vt:lpstr>
    </vt:vector>
  </TitlesOfParts>
  <Manager>sherrie.lotito@microsoft.com</Manager>
  <Company>Chillibreeze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SQL2Go - Monitoring with Extended Events</dc:title>
  <dc:creator>Markus.Oswald@microsoft.com</dc:creator>
  <cp:keywords>SQL Server 2014</cp:keywords>
  <dc:description>Template: Brittany Hart, Silver Fox Productions: Editor - Sherrie Lotito, 
Formatting: 
Audience Type: Internal</dc:description>
  <cp:lastModifiedBy>Markus Oswald</cp:lastModifiedBy>
  <cp:revision>2327</cp:revision>
  <cp:lastPrinted>2013-04-25T21:25:03Z</cp:lastPrinted>
  <dcterms:created xsi:type="dcterms:W3CDTF">2013-04-23T04:46:55Z</dcterms:created>
  <dcterms:modified xsi:type="dcterms:W3CDTF">2014-08-15T09:22:12Z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ies>
</file>